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8" r:id="rId3"/>
    <p:sldId id="259" r:id="rId4"/>
    <p:sldId id="260" r:id="rId5"/>
    <p:sldId id="291" r:id="rId6"/>
    <p:sldId id="292" r:id="rId7"/>
    <p:sldId id="293" r:id="rId8"/>
    <p:sldId id="261" r:id="rId9"/>
    <p:sldId id="262" r:id="rId10"/>
    <p:sldId id="275" r:id="rId11"/>
    <p:sldId id="276" r:id="rId12"/>
    <p:sldId id="277" r:id="rId13"/>
    <p:sldId id="279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</p:sldIdLst>
  <p:sldSz cx="9144000" cy="6858000" type="screen4x3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4" autoAdjust="0"/>
    <p:restoredTop sz="94660"/>
  </p:normalViewPr>
  <p:slideViewPr>
    <p:cSldViewPr>
      <p:cViewPr varScale="1">
        <p:scale>
          <a:sx n="69" d="100"/>
          <a:sy n="69" d="100"/>
        </p:scale>
        <p:origin x="134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4" Type="http://schemas.openxmlformats.org/officeDocument/2006/relationships/image" Target="../media/image7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025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888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39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5868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622" y="2060790"/>
            <a:ext cx="6646926" cy="367245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9011" y="701040"/>
            <a:ext cx="7278624" cy="7498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131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27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5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402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610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969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09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47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058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58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50" Type="http://schemas.openxmlformats.org/officeDocument/2006/relationships/image" Target="../media/image51.png"/><Relationship Id="rId55" Type="http://schemas.openxmlformats.org/officeDocument/2006/relationships/image" Target="../media/image56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9" Type="http://schemas.openxmlformats.org/officeDocument/2006/relationships/image" Target="../media/image30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3" Type="http://schemas.openxmlformats.org/officeDocument/2006/relationships/image" Target="../media/image54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8" Type="http://schemas.openxmlformats.org/officeDocument/2006/relationships/image" Target="../media/image9.png"/><Relationship Id="rId51" Type="http://schemas.openxmlformats.org/officeDocument/2006/relationships/image" Target="../media/image52.png"/><Relationship Id="rId3" Type="http://schemas.openxmlformats.org/officeDocument/2006/relationships/image" Target="../media/image4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20" Type="http://schemas.openxmlformats.org/officeDocument/2006/relationships/image" Target="../media/image21.png"/><Relationship Id="rId41" Type="http://schemas.openxmlformats.org/officeDocument/2006/relationships/image" Target="../media/image42.png"/><Relationship Id="rId54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76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/>
          </p:cNvSpPr>
          <p:nvPr/>
        </p:nvSpPr>
        <p:spPr>
          <a:xfrm>
            <a:off x="609600" y="1752600"/>
            <a:ext cx="7886700" cy="27212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5805" marR="5080" indent="-646430" algn="ctr">
              <a:lnSpc>
                <a:spcPct val="100000"/>
              </a:lnSpc>
              <a:spcBef>
                <a:spcPts val="100"/>
              </a:spcBef>
            </a:pPr>
            <a:r>
              <a:rPr lang="ru-RU" sz="88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Орбиталдық</a:t>
            </a:r>
            <a:r>
              <a:rPr lang="ru-RU" sz="8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механика</a:t>
            </a:r>
            <a:endParaRPr lang="ru-RU" sz="8800" i="1" spc="-10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9011" y="381000"/>
            <a:ext cx="7278624" cy="7498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15922" y="441452"/>
            <a:ext cx="67748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k-KZ" sz="2800" spc="-5" dirty="0">
                <a:latin typeface="Arial"/>
                <a:cs typeface="Arial"/>
              </a:rPr>
              <a:t>Д</a:t>
            </a:r>
            <a:r>
              <a:rPr sz="2800" spc="-5" dirty="0" err="1" smtClean="0">
                <a:latin typeface="Arial"/>
                <a:cs typeface="Arial"/>
              </a:rPr>
              <a:t>ененің</a:t>
            </a:r>
            <a:r>
              <a:rPr sz="2800" spc="-15" dirty="0" smtClean="0">
                <a:latin typeface="Arial"/>
                <a:cs typeface="Arial"/>
              </a:rPr>
              <a:t> </a:t>
            </a:r>
            <a:r>
              <a:rPr sz="2800" spc="-20" dirty="0" err="1" smtClean="0">
                <a:latin typeface="Arial"/>
                <a:cs typeface="Arial"/>
              </a:rPr>
              <a:t>ілгер</a:t>
            </a:r>
            <a:r>
              <a:rPr lang="kk-KZ" sz="2800" spc="-20" dirty="0" smtClean="0">
                <a:latin typeface="Arial"/>
                <a:cs typeface="Arial"/>
              </a:rPr>
              <a:t>і</a:t>
            </a:r>
            <a:r>
              <a:rPr sz="2800" spc="-20" dirty="0" err="1" smtClean="0">
                <a:latin typeface="Arial"/>
                <a:cs typeface="Arial"/>
              </a:rPr>
              <a:t>лемелі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қозғалысы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03400" y="3457575"/>
            <a:ext cx="229870" cy="2603500"/>
            <a:chOff x="1303400" y="3457575"/>
            <a:chExt cx="229870" cy="26035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1995" y="3491484"/>
              <a:ext cx="41147" cy="256336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87550" y="3467100"/>
              <a:ext cx="0" cy="2560955"/>
            </a:xfrm>
            <a:custGeom>
              <a:avLst/>
              <a:gdLst/>
              <a:ahLst/>
              <a:cxnLst/>
              <a:rect l="l" t="t" r="r" b="b"/>
              <a:pathLst>
                <a:path h="2560954">
                  <a:moveTo>
                    <a:pt x="0" y="0"/>
                  </a:moveTo>
                  <a:lnTo>
                    <a:pt x="0" y="2560637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0451" y="3483863"/>
              <a:ext cx="190500" cy="17678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12925" y="3467100"/>
              <a:ext cx="174625" cy="160655"/>
            </a:xfrm>
            <a:custGeom>
              <a:avLst/>
              <a:gdLst/>
              <a:ahLst/>
              <a:cxnLst/>
              <a:rect l="l" t="t" r="r" b="b"/>
              <a:pathLst>
                <a:path w="174625" h="160654">
                  <a:moveTo>
                    <a:pt x="174625" y="0"/>
                  </a:moveTo>
                  <a:lnTo>
                    <a:pt x="0" y="160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0451" y="3724656"/>
              <a:ext cx="190500" cy="17678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12925" y="3708400"/>
              <a:ext cx="174625" cy="158750"/>
            </a:xfrm>
            <a:custGeom>
              <a:avLst/>
              <a:gdLst/>
              <a:ahLst/>
              <a:cxnLst/>
              <a:rect l="l" t="t" r="r" b="b"/>
              <a:pathLst>
                <a:path w="174625" h="158750">
                  <a:moveTo>
                    <a:pt x="174625" y="0"/>
                  </a:move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30451" y="3965448"/>
              <a:ext cx="190500" cy="17678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312925" y="3948048"/>
              <a:ext cx="174625" cy="160655"/>
            </a:xfrm>
            <a:custGeom>
              <a:avLst/>
              <a:gdLst/>
              <a:ahLst/>
              <a:cxnLst/>
              <a:rect l="l" t="t" r="r" b="b"/>
              <a:pathLst>
                <a:path w="174625" h="160654">
                  <a:moveTo>
                    <a:pt x="174625" y="0"/>
                  </a:moveTo>
                  <a:lnTo>
                    <a:pt x="0" y="160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30451" y="4204716"/>
              <a:ext cx="190500" cy="17678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312925" y="4187825"/>
              <a:ext cx="174625" cy="160655"/>
            </a:xfrm>
            <a:custGeom>
              <a:avLst/>
              <a:gdLst/>
              <a:ahLst/>
              <a:cxnLst/>
              <a:rect l="l" t="t" r="r" b="b"/>
              <a:pathLst>
                <a:path w="174625" h="160654">
                  <a:moveTo>
                    <a:pt x="174625" y="0"/>
                  </a:moveTo>
                  <a:lnTo>
                    <a:pt x="0" y="160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0451" y="4443983"/>
              <a:ext cx="190500" cy="17830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312925" y="4427600"/>
              <a:ext cx="174625" cy="160655"/>
            </a:xfrm>
            <a:custGeom>
              <a:avLst/>
              <a:gdLst/>
              <a:ahLst/>
              <a:cxnLst/>
              <a:rect l="l" t="t" r="r" b="b"/>
              <a:pathLst>
                <a:path w="174625" h="160654">
                  <a:moveTo>
                    <a:pt x="174625" y="0"/>
                  </a:moveTo>
                  <a:lnTo>
                    <a:pt x="0" y="160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30451" y="4684775"/>
              <a:ext cx="190500" cy="17678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312925" y="4667250"/>
              <a:ext cx="174625" cy="160655"/>
            </a:xfrm>
            <a:custGeom>
              <a:avLst/>
              <a:gdLst/>
              <a:ahLst/>
              <a:cxnLst/>
              <a:rect l="l" t="t" r="r" b="b"/>
              <a:pathLst>
                <a:path w="174625" h="160654">
                  <a:moveTo>
                    <a:pt x="174625" y="0"/>
                  </a:moveTo>
                  <a:lnTo>
                    <a:pt x="0" y="160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30451" y="4924044"/>
              <a:ext cx="190500" cy="17678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312925" y="4906899"/>
              <a:ext cx="174625" cy="160655"/>
            </a:xfrm>
            <a:custGeom>
              <a:avLst/>
              <a:gdLst/>
              <a:ahLst/>
              <a:cxnLst/>
              <a:rect l="l" t="t" r="r" b="b"/>
              <a:pathLst>
                <a:path w="174625" h="160654">
                  <a:moveTo>
                    <a:pt x="174625" y="0"/>
                  </a:moveTo>
                  <a:lnTo>
                    <a:pt x="0" y="160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30451" y="5164835"/>
              <a:ext cx="190500" cy="17678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312925" y="5148198"/>
              <a:ext cx="174625" cy="159385"/>
            </a:xfrm>
            <a:custGeom>
              <a:avLst/>
              <a:gdLst/>
              <a:ahLst/>
              <a:cxnLst/>
              <a:rect l="l" t="t" r="r" b="b"/>
              <a:pathLst>
                <a:path w="174625" h="159385">
                  <a:moveTo>
                    <a:pt x="174625" y="0"/>
                  </a:moveTo>
                  <a:lnTo>
                    <a:pt x="0" y="158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30451" y="5404104"/>
              <a:ext cx="190500" cy="17830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312925" y="5387975"/>
              <a:ext cx="174625" cy="160655"/>
            </a:xfrm>
            <a:custGeom>
              <a:avLst/>
              <a:gdLst/>
              <a:ahLst/>
              <a:cxnLst/>
              <a:rect l="l" t="t" r="r" b="b"/>
              <a:pathLst>
                <a:path w="174625" h="160654">
                  <a:moveTo>
                    <a:pt x="174625" y="0"/>
                  </a:moveTo>
                  <a:lnTo>
                    <a:pt x="0" y="160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30451" y="5644895"/>
              <a:ext cx="190500" cy="17678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312925" y="5627687"/>
              <a:ext cx="174625" cy="160655"/>
            </a:xfrm>
            <a:custGeom>
              <a:avLst/>
              <a:gdLst/>
              <a:ahLst/>
              <a:cxnLst/>
              <a:rect l="l" t="t" r="r" b="b"/>
              <a:pathLst>
                <a:path w="174625" h="160654">
                  <a:moveTo>
                    <a:pt x="174625" y="0"/>
                  </a:moveTo>
                  <a:lnTo>
                    <a:pt x="0" y="1603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0451" y="5884164"/>
              <a:ext cx="190500" cy="17678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312925" y="5867400"/>
              <a:ext cx="174625" cy="160655"/>
            </a:xfrm>
            <a:custGeom>
              <a:avLst/>
              <a:gdLst/>
              <a:ahLst/>
              <a:cxnLst/>
              <a:rect l="l" t="t" r="r" b="b"/>
              <a:pathLst>
                <a:path w="174625" h="160654">
                  <a:moveTo>
                    <a:pt x="174625" y="0"/>
                  </a:moveTo>
                  <a:lnTo>
                    <a:pt x="0" y="1603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3295650" y="3457575"/>
            <a:ext cx="226695" cy="2603500"/>
            <a:chOff x="3295650" y="3457575"/>
            <a:chExt cx="226695" cy="2603500"/>
          </a:xfrm>
        </p:grpSpPr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19272" y="3491484"/>
              <a:ext cx="41148" cy="256336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314700" y="3467100"/>
              <a:ext cx="0" cy="2560955"/>
            </a:xfrm>
            <a:custGeom>
              <a:avLst/>
              <a:gdLst/>
              <a:ahLst/>
              <a:cxnLst/>
              <a:rect l="l" t="t" r="r" b="b"/>
              <a:pathLst>
                <a:path h="2560954">
                  <a:moveTo>
                    <a:pt x="0" y="0"/>
                  </a:moveTo>
                  <a:lnTo>
                    <a:pt x="0" y="2560637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31463" y="5884164"/>
              <a:ext cx="190500" cy="17678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314700" y="5867400"/>
              <a:ext cx="174625" cy="160655"/>
            </a:xfrm>
            <a:custGeom>
              <a:avLst/>
              <a:gdLst/>
              <a:ahLst/>
              <a:cxnLst/>
              <a:rect l="l" t="t" r="r" b="b"/>
              <a:pathLst>
                <a:path w="174625" h="160654">
                  <a:moveTo>
                    <a:pt x="174625" y="0"/>
                  </a:moveTo>
                  <a:lnTo>
                    <a:pt x="0" y="1603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31463" y="5644895"/>
              <a:ext cx="190500" cy="17678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314700" y="5627687"/>
              <a:ext cx="174625" cy="160655"/>
            </a:xfrm>
            <a:custGeom>
              <a:avLst/>
              <a:gdLst/>
              <a:ahLst/>
              <a:cxnLst/>
              <a:rect l="l" t="t" r="r" b="b"/>
              <a:pathLst>
                <a:path w="174625" h="160654">
                  <a:moveTo>
                    <a:pt x="174625" y="0"/>
                  </a:moveTo>
                  <a:lnTo>
                    <a:pt x="0" y="1603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31463" y="5404104"/>
              <a:ext cx="190500" cy="17830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314700" y="5387975"/>
              <a:ext cx="174625" cy="160655"/>
            </a:xfrm>
            <a:custGeom>
              <a:avLst/>
              <a:gdLst/>
              <a:ahLst/>
              <a:cxnLst/>
              <a:rect l="l" t="t" r="r" b="b"/>
              <a:pathLst>
                <a:path w="174625" h="160654">
                  <a:moveTo>
                    <a:pt x="174625" y="0"/>
                  </a:moveTo>
                  <a:lnTo>
                    <a:pt x="0" y="160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31463" y="5164835"/>
              <a:ext cx="190500" cy="17678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314700" y="5148198"/>
              <a:ext cx="174625" cy="159385"/>
            </a:xfrm>
            <a:custGeom>
              <a:avLst/>
              <a:gdLst/>
              <a:ahLst/>
              <a:cxnLst/>
              <a:rect l="l" t="t" r="r" b="b"/>
              <a:pathLst>
                <a:path w="174625" h="159385">
                  <a:moveTo>
                    <a:pt x="174625" y="0"/>
                  </a:moveTo>
                  <a:lnTo>
                    <a:pt x="0" y="158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31463" y="4924044"/>
              <a:ext cx="190500" cy="176783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314700" y="4906899"/>
              <a:ext cx="174625" cy="160655"/>
            </a:xfrm>
            <a:custGeom>
              <a:avLst/>
              <a:gdLst/>
              <a:ahLst/>
              <a:cxnLst/>
              <a:rect l="l" t="t" r="r" b="b"/>
              <a:pathLst>
                <a:path w="174625" h="160654">
                  <a:moveTo>
                    <a:pt x="174625" y="0"/>
                  </a:moveTo>
                  <a:lnTo>
                    <a:pt x="0" y="160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31463" y="3724656"/>
              <a:ext cx="190500" cy="176783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314700" y="3708400"/>
              <a:ext cx="174625" cy="158750"/>
            </a:xfrm>
            <a:custGeom>
              <a:avLst/>
              <a:gdLst/>
              <a:ahLst/>
              <a:cxnLst/>
              <a:rect l="l" t="t" r="r" b="b"/>
              <a:pathLst>
                <a:path w="174625" h="158750">
                  <a:moveTo>
                    <a:pt x="174625" y="0"/>
                  </a:move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31463" y="3965448"/>
              <a:ext cx="190500" cy="176783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314700" y="3948048"/>
              <a:ext cx="174625" cy="160655"/>
            </a:xfrm>
            <a:custGeom>
              <a:avLst/>
              <a:gdLst/>
              <a:ahLst/>
              <a:cxnLst/>
              <a:rect l="l" t="t" r="r" b="b"/>
              <a:pathLst>
                <a:path w="174625" h="160654">
                  <a:moveTo>
                    <a:pt x="174625" y="0"/>
                  </a:moveTo>
                  <a:lnTo>
                    <a:pt x="0" y="160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331463" y="4204716"/>
              <a:ext cx="190500" cy="176783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3314700" y="4187825"/>
              <a:ext cx="174625" cy="160655"/>
            </a:xfrm>
            <a:custGeom>
              <a:avLst/>
              <a:gdLst/>
              <a:ahLst/>
              <a:cxnLst/>
              <a:rect l="l" t="t" r="r" b="b"/>
              <a:pathLst>
                <a:path w="174625" h="160654">
                  <a:moveTo>
                    <a:pt x="174625" y="0"/>
                  </a:moveTo>
                  <a:lnTo>
                    <a:pt x="0" y="160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331463" y="4443983"/>
              <a:ext cx="190500" cy="178307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3314700" y="4427600"/>
              <a:ext cx="174625" cy="160655"/>
            </a:xfrm>
            <a:custGeom>
              <a:avLst/>
              <a:gdLst/>
              <a:ahLst/>
              <a:cxnLst/>
              <a:rect l="l" t="t" r="r" b="b"/>
              <a:pathLst>
                <a:path w="174625" h="160654">
                  <a:moveTo>
                    <a:pt x="174625" y="0"/>
                  </a:moveTo>
                  <a:lnTo>
                    <a:pt x="0" y="160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31463" y="4684775"/>
              <a:ext cx="190500" cy="176783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3314700" y="4667250"/>
              <a:ext cx="174625" cy="160655"/>
            </a:xfrm>
            <a:custGeom>
              <a:avLst/>
              <a:gdLst/>
              <a:ahLst/>
              <a:cxnLst/>
              <a:rect l="l" t="t" r="r" b="b"/>
              <a:pathLst>
                <a:path w="174625" h="160654">
                  <a:moveTo>
                    <a:pt x="174625" y="0"/>
                  </a:moveTo>
                  <a:lnTo>
                    <a:pt x="0" y="160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31463" y="3483863"/>
              <a:ext cx="190500" cy="176784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3314700" y="3467100"/>
              <a:ext cx="174625" cy="160655"/>
            </a:xfrm>
            <a:custGeom>
              <a:avLst/>
              <a:gdLst/>
              <a:ahLst/>
              <a:cxnLst/>
              <a:rect l="l" t="t" r="r" b="b"/>
              <a:pathLst>
                <a:path w="174625" h="160654">
                  <a:moveTo>
                    <a:pt x="174625" y="0"/>
                  </a:moveTo>
                  <a:lnTo>
                    <a:pt x="0" y="160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4572000" y="3943350"/>
            <a:ext cx="3804285" cy="1824989"/>
            <a:chOff x="4572000" y="3943350"/>
            <a:chExt cx="3804285" cy="1824989"/>
          </a:xfrm>
        </p:grpSpPr>
        <p:pic>
          <p:nvPicPr>
            <p:cNvPr id="55" name="object 5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059680" y="3995927"/>
              <a:ext cx="1467612" cy="911352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5036184" y="3977426"/>
              <a:ext cx="1459230" cy="902335"/>
            </a:xfrm>
            <a:custGeom>
              <a:avLst/>
              <a:gdLst/>
              <a:ahLst/>
              <a:cxnLst/>
              <a:rect l="l" t="t" r="r" b="b"/>
              <a:pathLst>
                <a:path w="1459229" h="902335">
                  <a:moveTo>
                    <a:pt x="0" y="26629"/>
                  </a:moveTo>
                  <a:lnTo>
                    <a:pt x="49906" y="17642"/>
                  </a:lnTo>
                  <a:lnTo>
                    <a:pt x="99664" y="10511"/>
                  </a:lnTo>
                  <a:lnTo>
                    <a:pt x="149228" y="5211"/>
                  </a:lnTo>
                  <a:lnTo>
                    <a:pt x="198557" y="1716"/>
                  </a:lnTo>
                  <a:lnTo>
                    <a:pt x="247605" y="0"/>
                  </a:lnTo>
                  <a:lnTo>
                    <a:pt x="296329" y="35"/>
                  </a:lnTo>
                  <a:lnTo>
                    <a:pt x="344687" y="1797"/>
                  </a:lnTo>
                  <a:lnTo>
                    <a:pt x="392634" y="5259"/>
                  </a:lnTo>
                  <a:lnTo>
                    <a:pt x="440126" y="10394"/>
                  </a:lnTo>
                  <a:lnTo>
                    <a:pt x="487120" y="17178"/>
                  </a:lnTo>
                  <a:lnTo>
                    <a:pt x="533573" y="25583"/>
                  </a:lnTo>
                  <a:lnTo>
                    <a:pt x="579441" y="35584"/>
                  </a:lnTo>
                  <a:lnTo>
                    <a:pt x="624680" y="47154"/>
                  </a:lnTo>
                  <a:lnTo>
                    <a:pt x="669246" y="60267"/>
                  </a:lnTo>
                  <a:lnTo>
                    <a:pt x="713097" y="74898"/>
                  </a:lnTo>
                  <a:lnTo>
                    <a:pt x="756188" y="91019"/>
                  </a:lnTo>
                  <a:lnTo>
                    <a:pt x="798476" y="108605"/>
                  </a:lnTo>
                  <a:lnTo>
                    <a:pt x="839917" y="127630"/>
                  </a:lnTo>
                  <a:lnTo>
                    <a:pt x="880468" y="148068"/>
                  </a:lnTo>
                  <a:lnTo>
                    <a:pt x="920085" y="169892"/>
                  </a:lnTo>
                  <a:lnTo>
                    <a:pt x="958724" y="193076"/>
                  </a:lnTo>
                  <a:lnTo>
                    <a:pt x="996343" y="217594"/>
                  </a:lnTo>
                  <a:lnTo>
                    <a:pt x="1032897" y="243420"/>
                  </a:lnTo>
                  <a:lnTo>
                    <a:pt x="1068342" y="270529"/>
                  </a:lnTo>
                  <a:lnTo>
                    <a:pt x="1102635" y="298892"/>
                  </a:lnTo>
                  <a:lnTo>
                    <a:pt x="1135733" y="328486"/>
                  </a:lnTo>
                  <a:lnTo>
                    <a:pt x="1167592" y="359283"/>
                  </a:lnTo>
                  <a:lnTo>
                    <a:pt x="1198169" y="391257"/>
                  </a:lnTo>
                  <a:lnTo>
                    <a:pt x="1227419" y="424383"/>
                  </a:lnTo>
                  <a:lnTo>
                    <a:pt x="1255299" y="458633"/>
                  </a:lnTo>
                  <a:lnTo>
                    <a:pt x="1281766" y="493983"/>
                  </a:lnTo>
                  <a:lnTo>
                    <a:pt x="1306775" y="530405"/>
                  </a:lnTo>
                  <a:lnTo>
                    <a:pt x="1330284" y="567874"/>
                  </a:lnTo>
                  <a:lnTo>
                    <a:pt x="1352249" y="606363"/>
                  </a:lnTo>
                  <a:lnTo>
                    <a:pt x="1372626" y="645847"/>
                  </a:lnTo>
                  <a:lnTo>
                    <a:pt x="1391372" y="686299"/>
                  </a:lnTo>
                  <a:lnTo>
                    <a:pt x="1408442" y="727693"/>
                  </a:lnTo>
                  <a:lnTo>
                    <a:pt x="1423794" y="770003"/>
                  </a:lnTo>
                  <a:lnTo>
                    <a:pt x="1437384" y="813203"/>
                  </a:lnTo>
                  <a:lnTo>
                    <a:pt x="1449168" y="857266"/>
                  </a:lnTo>
                  <a:lnTo>
                    <a:pt x="1459102" y="90216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946647" y="3966972"/>
              <a:ext cx="1898903" cy="210312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5942075" y="3962400"/>
              <a:ext cx="1857375" cy="168275"/>
            </a:xfrm>
            <a:custGeom>
              <a:avLst/>
              <a:gdLst/>
              <a:ahLst/>
              <a:cxnLst/>
              <a:rect l="l" t="t" r="r" b="b"/>
              <a:pathLst>
                <a:path w="1857375" h="168275">
                  <a:moveTo>
                    <a:pt x="0" y="168275"/>
                  </a:moveTo>
                  <a:lnTo>
                    <a:pt x="1857375" y="168275"/>
                  </a:lnTo>
                  <a:lnTo>
                    <a:pt x="1857375" y="0"/>
                  </a:lnTo>
                  <a:lnTo>
                    <a:pt x="0" y="0"/>
                  </a:lnTo>
                  <a:lnTo>
                    <a:pt x="0" y="16827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824984" y="4098036"/>
              <a:ext cx="1200912" cy="1427988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4800869" y="4073794"/>
              <a:ext cx="1198245" cy="1425575"/>
            </a:xfrm>
            <a:custGeom>
              <a:avLst/>
              <a:gdLst/>
              <a:ahLst/>
              <a:cxnLst/>
              <a:rect l="l" t="t" r="r" b="b"/>
              <a:pathLst>
                <a:path w="1198245" h="1425575">
                  <a:moveTo>
                    <a:pt x="51498" y="1311274"/>
                  </a:moveTo>
                  <a:lnTo>
                    <a:pt x="30481" y="1317460"/>
                  </a:lnTo>
                  <a:lnTo>
                    <a:pt x="12811" y="1331706"/>
                  </a:lnTo>
                  <a:lnTo>
                    <a:pt x="2125" y="1351734"/>
                  </a:lnTo>
                  <a:lnTo>
                    <a:pt x="0" y="1373536"/>
                  </a:lnTo>
                  <a:lnTo>
                    <a:pt x="6185" y="1394553"/>
                  </a:lnTo>
                  <a:lnTo>
                    <a:pt x="20431" y="1412224"/>
                  </a:lnTo>
                  <a:lnTo>
                    <a:pt x="40459" y="1422909"/>
                  </a:lnTo>
                  <a:lnTo>
                    <a:pt x="62261" y="1425035"/>
                  </a:lnTo>
                  <a:lnTo>
                    <a:pt x="83278" y="1418849"/>
                  </a:lnTo>
                  <a:lnTo>
                    <a:pt x="100949" y="1404604"/>
                  </a:lnTo>
                  <a:lnTo>
                    <a:pt x="111634" y="1384575"/>
                  </a:lnTo>
                  <a:lnTo>
                    <a:pt x="112047" y="1380347"/>
                  </a:lnTo>
                  <a:lnTo>
                    <a:pt x="71612" y="1380347"/>
                  </a:lnTo>
                  <a:lnTo>
                    <a:pt x="42148" y="1355963"/>
                  </a:lnTo>
                  <a:lnTo>
                    <a:pt x="76106" y="1314897"/>
                  </a:lnTo>
                  <a:lnTo>
                    <a:pt x="73300" y="1313400"/>
                  </a:lnTo>
                  <a:lnTo>
                    <a:pt x="51498" y="1311274"/>
                  </a:lnTo>
                  <a:close/>
                </a:path>
                <a:path w="1198245" h="1425575">
                  <a:moveTo>
                    <a:pt x="76106" y="1314897"/>
                  </a:moveTo>
                  <a:lnTo>
                    <a:pt x="42148" y="1355963"/>
                  </a:lnTo>
                  <a:lnTo>
                    <a:pt x="71612" y="1380347"/>
                  </a:lnTo>
                  <a:lnTo>
                    <a:pt x="105572" y="1339273"/>
                  </a:lnTo>
                  <a:lnTo>
                    <a:pt x="93329" y="1324086"/>
                  </a:lnTo>
                  <a:lnTo>
                    <a:pt x="76106" y="1314897"/>
                  </a:lnTo>
                  <a:close/>
                </a:path>
                <a:path w="1198245" h="1425575">
                  <a:moveTo>
                    <a:pt x="105572" y="1339273"/>
                  </a:moveTo>
                  <a:lnTo>
                    <a:pt x="71612" y="1380347"/>
                  </a:lnTo>
                  <a:lnTo>
                    <a:pt x="112047" y="1380347"/>
                  </a:lnTo>
                  <a:lnTo>
                    <a:pt x="113760" y="1362773"/>
                  </a:lnTo>
                  <a:lnTo>
                    <a:pt x="107574" y="1341756"/>
                  </a:lnTo>
                  <a:lnTo>
                    <a:pt x="105572" y="1339273"/>
                  </a:lnTo>
                  <a:close/>
                </a:path>
                <a:path w="1198245" h="1425575">
                  <a:moveTo>
                    <a:pt x="1092480" y="85796"/>
                  </a:moveTo>
                  <a:lnTo>
                    <a:pt x="76106" y="1314897"/>
                  </a:lnTo>
                  <a:lnTo>
                    <a:pt x="93329" y="1324086"/>
                  </a:lnTo>
                  <a:lnTo>
                    <a:pt x="105572" y="1339273"/>
                  </a:lnTo>
                  <a:lnTo>
                    <a:pt x="1121879" y="110110"/>
                  </a:lnTo>
                  <a:lnTo>
                    <a:pt x="1104757" y="100949"/>
                  </a:lnTo>
                  <a:lnTo>
                    <a:pt x="1092480" y="85796"/>
                  </a:lnTo>
                  <a:close/>
                </a:path>
                <a:path w="1198245" h="1425575">
                  <a:moveTo>
                    <a:pt x="1196042" y="44688"/>
                  </a:moveTo>
                  <a:lnTo>
                    <a:pt x="1126474" y="44688"/>
                  </a:lnTo>
                  <a:lnTo>
                    <a:pt x="1155811" y="69072"/>
                  </a:lnTo>
                  <a:lnTo>
                    <a:pt x="1121879" y="110110"/>
                  </a:lnTo>
                  <a:lnTo>
                    <a:pt x="1124729" y="111634"/>
                  </a:lnTo>
                  <a:lnTo>
                    <a:pt x="1146524" y="113760"/>
                  </a:lnTo>
                  <a:lnTo>
                    <a:pt x="1167532" y="107574"/>
                  </a:lnTo>
                  <a:lnTo>
                    <a:pt x="1185148" y="93329"/>
                  </a:lnTo>
                  <a:lnTo>
                    <a:pt x="1195905" y="73300"/>
                  </a:lnTo>
                  <a:lnTo>
                    <a:pt x="1198054" y="51498"/>
                  </a:lnTo>
                  <a:lnTo>
                    <a:pt x="1196042" y="44688"/>
                  </a:lnTo>
                  <a:close/>
                </a:path>
                <a:path w="1198245" h="1425575">
                  <a:moveTo>
                    <a:pt x="1126474" y="44688"/>
                  </a:moveTo>
                  <a:lnTo>
                    <a:pt x="1092480" y="85796"/>
                  </a:lnTo>
                  <a:lnTo>
                    <a:pt x="1104757" y="100949"/>
                  </a:lnTo>
                  <a:lnTo>
                    <a:pt x="1121879" y="110110"/>
                  </a:lnTo>
                  <a:lnTo>
                    <a:pt x="1155811" y="69072"/>
                  </a:lnTo>
                  <a:lnTo>
                    <a:pt x="1126474" y="44688"/>
                  </a:lnTo>
                  <a:close/>
                </a:path>
                <a:path w="1198245" h="1425575">
                  <a:moveTo>
                    <a:pt x="1135761" y="0"/>
                  </a:moveTo>
                  <a:lnTo>
                    <a:pt x="1114752" y="6185"/>
                  </a:lnTo>
                  <a:lnTo>
                    <a:pt x="1097137" y="20431"/>
                  </a:lnTo>
                  <a:lnTo>
                    <a:pt x="1086379" y="40459"/>
                  </a:lnTo>
                  <a:lnTo>
                    <a:pt x="1084230" y="62261"/>
                  </a:lnTo>
                  <a:lnTo>
                    <a:pt x="1090439" y="83278"/>
                  </a:lnTo>
                  <a:lnTo>
                    <a:pt x="1092480" y="85796"/>
                  </a:lnTo>
                  <a:lnTo>
                    <a:pt x="1126474" y="44688"/>
                  </a:lnTo>
                  <a:lnTo>
                    <a:pt x="1196042" y="44688"/>
                  </a:lnTo>
                  <a:lnTo>
                    <a:pt x="1191845" y="30481"/>
                  </a:lnTo>
                  <a:lnTo>
                    <a:pt x="1177528" y="12811"/>
                  </a:lnTo>
                  <a:lnTo>
                    <a:pt x="1157555" y="2125"/>
                  </a:lnTo>
                  <a:lnTo>
                    <a:pt x="11357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673595" y="4098036"/>
              <a:ext cx="1202436" cy="1427988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6650275" y="4073794"/>
              <a:ext cx="1198245" cy="1425575"/>
            </a:xfrm>
            <a:custGeom>
              <a:avLst/>
              <a:gdLst/>
              <a:ahLst/>
              <a:cxnLst/>
              <a:rect l="l" t="t" r="r" b="b"/>
              <a:pathLst>
                <a:path w="1198245" h="1425575">
                  <a:moveTo>
                    <a:pt x="51530" y="1311274"/>
                  </a:moveTo>
                  <a:lnTo>
                    <a:pt x="30521" y="1317460"/>
                  </a:lnTo>
                  <a:lnTo>
                    <a:pt x="12906" y="1331706"/>
                  </a:lnTo>
                  <a:lnTo>
                    <a:pt x="2149" y="1351734"/>
                  </a:lnTo>
                  <a:lnTo>
                    <a:pt x="0" y="1373536"/>
                  </a:lnTo>
                  <a:lnTo>
                    <a:pt x="6209" y="1394553"/>
                  </a:lnTo>
                  <a:lnTo>
                    <a:pt x="20526" y="1412224"/>
                  </a:lnTo>
                  <a:lnTo>
                    <a:pt x="40499" y="1422909"/>
                  </a:lnTo>
                  <a:lnTo>
                    <a:pt x="62293" y="1425035"/>
                  </a:lnTo>
                  <a:lnTo>
                    <a:pt x="83302" y="1418849"/>
                  </a:lnTo>
                  <a:lnTo>
                    <a:pt x="100917" y="1404604"/>
                  </a:lnTo>
                  <a:lnTo>
                    <a:pt x="111674" y="1384575"/>
                  </a:lnTo>
                  <a:lnTo>
                    <a:pt x="112091" y="1380347"/>
                  </a:lnTo>
                  <a:lnTo>
                    <a:pt x="71580" y="1380347"/>
                  </a:lnTo>
                  <a:lnTo>
                    <a:pt x="42243" y="1355963"/>
                  </a:lnTo>
                  <a:lnTo>
                    <a:pt x="76174" y="1314925"/>
                  </a:lnTo>
                  <a:lnTo>
                    <a:pt x="73324" y="1313400"/>
                  </a:lnTo>
                  <a:lnTo>
                    <a:pt x="51530" y="1311274"/>
                  </a:lnTo>
                  <a:close/>
                </a:path>
                <a:path w="1198245" h="1425575">
                  <a:moveTo>
                    <a:pt x="76174" y="1314925"/>
                  </a:moveTo>
                  <a:lnTo>
                    <a:pt x="42243" y="1355963"/>
                  </a:lnTo>
                  <a:lnTo>
                    <a:pt x="71580" y="1380347"/>
                  </a:lnTo>
                  <a:lnTo>
                    <a:pt x="105574" y="1339238"/>
                  </a:lnTo>
                  <a:lnTo>
                    <a:pt x="93297" y="1324086"/>
                  </a:lnTo>
                  <a:lnTo>
                    <a:pt x="76174" y="1314925"/>
                  </a:lnTo>
                  <a:close/>
                </a:path>
                <a:path w="1198245" h="1425575">
                  <a:moveTo>
                    <a:pt x="105574" y="1339238"/>
                  </a:moveTo>
                  <a:lnTo>
                    <a:pt x="71580" y="1380347"/>
                  </a:lnTo>
                  <a:lnTo>
                    <a:pt x="112091" y="1380347"/>
                  </a:lnTo>
                  <a:lnTo>
                    <a:pt x="113823" y="1362773"/>
                  </a:lnTo>
                  <a:lnTo>
                    <a:pt x="107614" y="1341756"/>
                  </a:lnTo>
                  <a:lnTo>
                    <a:pt x="105574" y="1339238"/>
                  </a:lnTo>
                  <a:close/>
                </a:path>
                <a:path w="1198245" h="1425575">
                  <a:moveTo>
                    <a:pt x="1092481" y="85761"/>
                  </a:moveTo>
                  <a:lnTo>
                    <a:pt x="76174" y="1314925"/>
                  </a:lnTo>
                  <a:lnTo>
                    <a:pt x="93297" y="1324086"/>
                  </a:lnTo>
                  <a:lnTo>
                    <a:pt x="105574" y="1339238"/>
                  </a:lnTo>
                  <a:lnTo>
                    <a:pt x="1121947" y="110138"/>
                  </a:lnTo>
                  <a:lnTo>
                    <a:pt x="1104725" y="100949"/>
                  </a:lnTo>
                  <a:lnTo>
                    <a:pt x="1092481" y="85761"/>
                  </a:lnTo>
                  <a:close/>
                </a:path>
                <a:path w="1198245" h="1425575">
                  <a:moveTo>
                    <a:pt x="1196050" y="44688"/>
                  </a:moveTo>
                  <a:lnTo>
                    <a:pt x="1126442" y="44688"/>
                  </a:lnTo>
                  <a:lnTo>
                    <a:pt x="1155906" y="69072"/>
                  </a:lnTo>
                  <a:lnTo>
                    <a:pt x="1121947" y="110138"/>
                  </a:lnTo>
                  <a:lnTo>
                    <a:pt x="1124753" y="111634"/>
                  </a:lnTo>
                  <a:lnTo>
                    <a:pt x="1146556" y="113760"/>
                  </a:lnTo>
                  <a:lnTo>
                    <a:pt x="1167572" y="107574"/>
                  </a:lnTo>
                  <a:lnTo>
                    <a:pt x="1185243" y="93329"/>
                  </a:lnTo>
                  <a:lnTo>
                    <a:pt x="1195929" y="73300"/>
                  </a:lnTo>
                  <a:lnTo>
                    <a:pt x="1198054" y="51498"/>
                  </a:lnTo>
                  <a:lnTo>
                    <a:pt x="1196050" y="44688"/>
                  </a:lnTo>
                  <a:close/>
                </a:path>
                <a:path w="1198245" h="1425575">
                  <a:moveTo>
                    <a:pt x="1126442" y="44688"/>
                  </a:moveTo>
                  <a:lnTo>
                    <a:pt x="1092481" y="85761"/>
                  </a:lnTo>
                  <a:lnTo>
                    <a:pt x="1104725" y="100949"/>
                  </a:lnTo>
                  <a:lnTo>
                    <a:pt x="1121947" y="110138"/>
                  </a:lnTo>
                  <a:lnTo>
                    <a:pt x="1155906" y="69072"/>
                  </a:lnTo>
                  <a:lnTo>
                    <a:pt x="1126442" y="44688"/>
                  </a:lnTo>
                  <a:close/>
                </a:path>
                <a:path w="1198245" h="1425575">
                  <a:moveTo>
                    <a:pt x="1135792" y="0"/>
                  </a:moveTo>
                  <a:lnTo>
                    <a:pt x="1114776" y="6185"/>
                  </a:lnTo>
                  <a:lnTo>
                    <a:pt x="1097105" y="20431"/>
                  </a:lnTo>
                  <a:lnTo>
                    <a:pt x="1086419" y="40459"/>
                  </a:lnTo>
                  <a:lnTo>
                    <a:pt x="1084294" y="62261"/>
                  </a:lnTo>
                  <a:lnTo>
                    <a:pt x="1090479" y="83278"/>
                  </a:lnTo>
                  <a:lnTo>
                    <a:pt x="1092481" y="85761"/>
                  </a:lnTo>
                  <a:lnTo>
                    <a:pt x="1126442" y="44688"/>
                  </a:lnTo>
                  <a:lnTo>
                    <a:pt x="1196050" y="44688"/>
                  </a:lnTo>
                  <a:lnTo>
                    <a:pt x="1191869" y="30481"/>
                  </a:lnTo>
                  <a:lnTo>
                    <a:pt x="1177623" y="12811"/>
                  </a:lnTo>
                  <a:lnTo>
                    <a:pt x="1157595" y="2125"/>
                  </a:lnTo>
                  <a:lnTo>
                    <a:pt x="11357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908292" y="3995927"/>
              <a:ext cx="1467611" cy="911352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6885685" y="3977426"/>
              <a:ext cx="1459230" cy="902335"/>
            </a:xfrm>
            <a:custGeom>
              <a:avLst/>
              <a:gdLst/>
              <a:ahLst/>
              <a:cxnLst/>
              <a:rect l="l" t="t" r="r" b="b"/>
              <a:pathLst>
                <a:path w="1459229" h="902335">
                  <a:moveTo>
                    <a:pt x="0" y="26629"/>
                  </a:moveTo>
                  <a:lnTo>
                    <a:pt x="49906" y="17642"/>
                  </a:lnTo>
                  <a:lnTo>
                    <a:pt x="99663" y="10511"/>
                  </a:lnTo>
                  <a:lnTo>
                    <a:pt x="149226" y="5211"/>
                  </a:lnTo>
                  <a:lnTo>
                    <a:pt x="198553" y="1716"/>
                  </a:lnTo>
                  <a:lnTo>
                    <a:pt x="247600" y="0"/>
                  </a:lnTo>
                  <a:lnTo>
                    <a:pt x="296323" y="35"/>
                  </a:lnTo>
                  <a:lnTo>
                    <a:pt x="344678" y="1797"/>
                  </a:lnTo>
                  <a:lnTo>
                    <a:pt x="392622" y="5259"/>
                  </a:lnTo>
                  <a:lnTo>
                    <a:pt x="440112" y="10394"/>
                  </a:lnTo>
                  <a:lnTo>
                    <a:pt x="487103" y="17178"/>
                  </a:lnTo>
                  <a:lnTo>
                    <a:pt x="533553" y="25583"/>
                  </a:lnTo>
                  <a:lnTo>
                    <a:pt x="579418" y="35584"/>
                  </a:lnTo>
                  <a:lnTo>
                    <a:pt x="624654" y="47154"/>
                  </a:lnTo>
                  <a:lnTo>
                    <a:pt x="669217" y="60267"/>
                  </a:lnTo>
                  <a:lnTo>
                    <a:pt x="713065" y="74898"/>
                  </a:lnTo>
                  <a:lnTo>
                    <a:pt x="756153" y="91019"/>
                  </a:lnTo>
                  <a:lnTo>
                    <a:pt x="798438" y="108605"/>
                  </a:lnTo>
                  <a:lnTo>
                    <a:pt x="839876" y="127630"/>
                  </a:lnTo>
                  <a:lnTo>
                    <a:pt x="880424" y="148068"/>
                  </a:lnTo>
                  <a:lnTo>
                    <a:pt x="920039" y="169892"/>
                  </a:lnTo>
                  <a:lnTo>
                    <a:pt x="958676" y="193076"/>
                  </a:lnTo>
                  <a:lnTo>
                    <a:pt x="996292" y="217594"/>
                  </a:lnTo>
                  <a:lnTo>
                    <a:pt x="1032844" y="243420"/>
                  </a:lnTo>
                  <a:lnTo>
                    <a:pt x="1068288" y="270529"/>
                  </a:lnTo>
                  <a:lnTo>
                    <a:pt x="1102580" y="298892"/>
                  </a:lnTo>
                  <a:lnTo>
                    <a:pt x="1135677" y="328486"/>
                  </a:lnTo>
                  <a:lnTo>
                    <a:pt x="1167536" y="359283"/>
                  </a:lnTo>
                  <a:lnTo>
                    <a:pt x="1198112" y="391257"/>
                  </a:lnTo>
                  <a:lnTo>
                    <a:pt x="1227363" y="424383"/>
                  </a:lnTo>
                  <a:lnTo>
                    <a:pt x="1255244" y="458633"/>
                  </a:lnTo>
                  <a:lnTo>
                    <a:pt x="1281713" y="493983"/>
                  </a:lnTo>
                  <a:lnTo>
                    <a:pt x="1306724" y="530405"/>
                  </a:lnTo>
                  <a:lnTo>
                    <a:pt x="1330236" y="567874"/>
                  </a:lnTo>
                  <a:lnTo>
                    <a:pt x="1352204" y="606363"/>
                  </a:lnTo>
                  <a:lnTo>
                    <a:pt x="1372586" y="645847"/>
                  </a:lnTo>
                  <a:lnTo>
                    <a:pt x="1391336" y="686299"/>
                  </a:lnTo>
                  <a:lnTo>
                    <a:pt x="1408412" y="727693"/>
                  </a:lnTo>
                  <a:lnTo>
                    <a:pt x="1423770" y="770003"/>
                  </a:lnTo>
                  <a:lnTo>
                    <a:pt x="1437367" y="813203"/>
                  </a:lnTo>
                  <a:lnTo>
                    <a:pt x="1449159" y="857266"/>
                  </a:lnTo>
                  <a:lnTo>
                    <a:pt x="1459103" y="90216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596383" y="5460491"/>
              <a:ext cx="2702052" cy="13715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4572000" y="5441950"/>
              <a:ext cx="2698750" cy="0"/>
            </a:xfrm>
            <a:custGeom>
              <a:avLst/>
              <a:gdLst/>
              <a:ahLst/>
              <a:cxnLst/>
              <a:rect l="l" t="t" r="r" b="b"/>
              <a:pathLst>
                <a:path w="2698750">
                  <a:moveTo>
                    <a:pt x="0" y="0"/>
                  </a:moveTo>
                  <a:lnTo>
                    <a:pt x="2698750" y="0"/>
                  </a:lnTo>
                </a:path>
              </a:pathLst>
            </a:custGeom>
            <a:ln w="95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718304" y="5455919"/>
              <a:ext cx="181355" cy="234696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4710176" y="5442458"/>
              <a:ext cx="147955" cy="210185"/>
            </a:xfrm>
            <a:custGeom>
              <a:avLst/>
              <a:gdLst/>
              <a:ahLst/>
              <a:cxnLst/>
              <a:rect l="l" t="t" r="r" b="b"/>
              <a:pathLst>
                <a:path w="147954" h="210185">
                  <a:moveTo>
                    <a:pt x="147447" y="0"/>
                  </a:moveTo>
                  <a:lnTo>
                    <a:pt x="0" y="209638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870704" y="5446775"/>
              <a:ext cx="181355" cy="23469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4861813" y="5434075"/>
              <a:ext cx="147955" cy="210185"/>
            </a:xfrm>
            <a:custGeom>
              <a:avLst/>
              <a:gdLst/>
              <a:ahLst/>
              <a:cxnLst/>
              <a:rect l="l" t="t" r="r" b="b"/>
              <a:pathLst>
                <a:path w="147954" h="210185">
                  <a:moveTo>
                    <a:pt x="0" y="0"/>
                  </a:moveTo>
                  <a:lnTo>
                    <a:pt x="147574" y="209626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683252" y="5657088"/>
              <a:ext cx="408431" cy="41147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4659630" y="5652096"/>
              <a:ext cx="404495" cy="0"/>
            </a:xfrm>
            <a:custGeom>
              <a:avLst/>
              <a:gdLst/>
              <a:ahLst/>
              <a:cxnLst/>
              <a:rect l="l" t="t" r="r" b="b"/>
              <a:pathLst>
                <a:path w="404495">
                  <a:moveTo>
                    <a:pt x="0" y="0"/>
                  </a:moveTo>
                  <a:lnTo>
                    <a:pt x="40449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738115" y="5666232"/>
              <a:ext cx="83820" cy="85343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4727067" y="5656287"/>
              <a:ext cx="55244" cy="54610"/>
            </a:xfrm>
            <a:custGeom>
              <a:avLst/>
              <a:gdLst/>
              <a:ahLst/>
              <a:cxnLst/>
              <a:rect l="l" t="t" r="r" b="b"/>
              <a:pathLst>
                <a:path w="55245" h="54610">
                  <a:moveTo>
                    <a:pt x="54737" y="0"/>
                  </a:moveTo>
                  <a:lnTo>
                    <a:pt x="0" y="54521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850891" y="5663183"/>
              <a:ext cx="92963" cy="92964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4840859" y="5652096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63118" y="0"/>
                  </a:moveTo>
                  <a:lnTo>
                    <a:pt x="0" y="6290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623815" y="5666232"/>
              <a:ext cx="85344" cy="85343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4613275" y="5656287"/>
              <a:ext cx="55244" cy="54610"/>
            </a:xfrm>
            <a:custGeom>
              <a:avLst/>
              <a:gdLst/>
              <a:ahLst/>
              <a:cxnLst/>
              <a:rect l="l" t="t" r="r" b="b"/>
              <a:pathLst>
                <a:path w="55245" h="54610">
                  <a:moveTo>
                    <a:pt x="54737" y="0"/>
                  </a:moveTo>
                  <a:lnTo>
                    <a:pt x="0" y="54521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977384" y="5666232"/>
              <a:ext cx="89915" cy="89915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4967224" y="5656287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4">
                  <a:moveTo>
                    <a:pt x="58927" y="0"/>
                  </a:moveTo>
                  <a:lnTo>
                    <a:pt x="0" y="58712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568439" y="5468111"/>
              <a:ext cx="181355" cy="234696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6559676" y="5455158"/>
              <a:ext cx="147955" cy="210185"/>
            </a:xfrm>
            <a:custGeom>
              <a:avLst/>
              <a:gdLst/>
              <a:ahLst/>
              <a:cxnLst/>
              <a:rect l="l" t="t" r="r" b="b"/>
              <a:pathLst>
                <a:path w="147954" h="210185">
                  <a:moveTo>
                    <a:pt x="147447" y="0"/>
                  </a:moveTo>
                  <a:lnTo>
                    <a:pt x="0" y="209638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719316" y="5458967"/>
              <a:ext cx="181355" cy="234696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6711314" y="5446775"/>
              <a:ext cx="147955" cy="210185"/>
            </a:xfrm>
            <a:custGeom>
              <a:avLst/>
              <a:gdLst/>
              <a:ahLst/>
              <a:cxnLst/>
              <a:rect l="l" t="t" r="r" b="b"/>
              <a:pathLst>
                <a:path w="147954" h="210185">
                  <a:moveTo>
                    <a:pt x="0" y="0"/>
                  </a:moveTo>
                  <a:lnTo>
                    <a:pt x="147446" y="209626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533388" y="5669279"/>
              <a:ext cx="406907" cy="41147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6509004" y="5664796"/>
              <a:ext cx="405130" cy="0"/>
            </a:xfrm>
            <a:custGeom>
              <a:avLst/>
              <a:gdLst/>
              <a:ahLst/>
              <a:cxnLst/>
              <a:rect l="l" t="t" r="r" b="b"/>
              <a:pathLst>
                <a:path w="405129">
                  <a:moveTo>
                    <a:pt x="0" y="0"/>
                  </a:moveTo>
                  <a:lnTo>
                    <a:pt x="40462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586727" y="5679948"/>
              <a:ext cx="85344" cy="83819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6576441" y="5668987"/>
              <a:ext cx="55244" cy="54610"/>
            </a:xfrm>
            <a:custGeom>
              <a:avLst/>
              <a:gdLst/>
              <a:ahLst/>
              <a:cxnLst/>
              <a:rect l="l" t="t" r="r" b="b"/>
              <a:pathLst>
                <a:path w="55245" h="54610">
                  <a:moveTo>
                    <a:pt x="54863" y="0"/>
                  </a:moveTo>
                  <a:lnTo>
                    <a:pt x="0" y="54521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701027" y="5675376"/>
              <a:ext cx="92964" cy="92964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6690232" y="5664796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63246" y="0"/>
                  </a:moveTo>
                  <a:lnTo>
                    <a:pt x="0" y="6290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472427" y="5679948"/>
              <a:ext cx="85344" cy="83819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6462648" y="5668987"/>
              <a:ext cx="55244" cy="54610"/>
            </a:xfrm>
            <a:custGeom>
              <a:avLst/>
              <a:gdLst/>
              <a:ahLst/>
              <a:cxnLst/>
              <a:rect l="l" t="t" r="r" b="b"/>
              <a:pathLst>
                <a:path w="55245" h="54610">
                  <a:moveTo>
                    <a:pt x="54864" y="0"/>
                  </a:moveTo>
                  <a:lnTo>
                    <a:pt x="0" y="54521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827520" y="5679948"/>
              <a:ext cx="88392" cy="88391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6816598" y="5668987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4">
                  <a:moveTo>
                    <a:pt x="59054" y="0"/>
                  </a:moveTo>
                  <a:lnTo>
                    <a:pt x="0" y="58712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686300" y="4901183"/>
              <a:ext cx="598931" cy="560831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4832604" y="4930028"/>
              <a:ext cx="426720" cy="504825"/>
            </a:xfrm>
            <a:custGeom>
              <a:avLst/>
              <a:gdLst/>
              <a:ahLst/>
              <a:cxnLst/>
              <a:rect l="l" t="t" r="r" b="b"/>
              <a:pathLst>
                <a:path w="426720" h="504825">
                  <a:moveTo>
                    <a:pt x="420085" y="479663"/>
                  </a:moveTo>
                  <a:lnTo>
                    <a:pt x="381381" y="479663"/>
                  </a:lnTo>
                  <a:lnTo>
                    <a:pt x="381126" y="480806"/>
                  </a:lnTo>
                  <a:lnTo>
                    <a:pt x="377317" y="495030"/>
                  </a:lnTo>
                  <a:lnTo>
                    <a:pt x="414147" y="504555"/>
                  </a:lnTo>
                  <a:lnTo>
                    <a:pt x="418338" y="488680"/>
                  </a:lnTo>
                  <a:lnTo>
                    <a:pt x="420085" y="479663"/>
                  </a:lnTo>
                  <a:close/>
                </a:path>
                <a:path w="426720" h="504825">
                  <a:moveTo>
                    <a:pt x="381267" y="480093"/>
                  </a:moveTo>
                  <a:lnTo>
                    <a:pt x="381078" y="480806"/>
                  </a:lnTo>
                  <a:lnTo>
                    <a:pt x="381267" y="480093"/>
                  </a:lnTo>
                  <a:close/>
                </a:path>
                <a:path w="426720" h="504825">
                  <a:moveTo>
                    <a:pt x="381381" y="479663"/>
                  </a:moveTo>
                  <a:lnTo>
                    <a:pt x="381267" y="480093"/>
                  </a:lnTo>
                  <a:lnTo>
                    <a:pt x="381126" y="480806"/>
                  </a:lnTo>
                  <a:lnTo>
                    <a:pt x="381381" y="479663"/>
                  </a:lnTo>
                  <a:close/>
                </a:path>
                <a:path w="426720" h="504825">
                  <a:moveTo>
                    <a:pt x="422604" y="465312"/>
                  </a:moveTo>
                  <a:lnTo>
                    <a:pt x="384175" y="465312"/>
                  </a:lnTo>
                  <a:lnTo>
                    <a:pt x="384048" y="466074"/>
                  </a:lnTo>
                  <a:lnTo>
                    <a:pt x="381267" y="480093"/>
                  </a:lnTo>
                  <a:lnTo>
                    <a:pt x="381381" y="479663"/>
                  </a:lnTo>
                  <a:lnTo>
                    <a:pt x="420085" y="479663"/>
                  </a:lnTo>
                  <a:lnTo>
                    <a:pt x="421513" y="472297"/>
                  </a:lnTo>
                  <a:lnTo>
                    <a:pt x="422604" y="465312"/>
                  </a:lnTo>
                  <a:close/>
                </a:path>
                <a:path w="426720" h="504825">
                  <a:moveTo>
                    <a:pt x="384119" y="465596"/>
                  </a:moveTo>
                  <a:lnTo>
                    <a:pt x="384025" y="466074"/>
                  </a:lnTo>
                  <a:lnTo>
                    <a:pt x="384119" y="465596"/>
                  </a:lnTo>
                  <a:close/>
                </a:path>
                <a:path w="426720" h="504825">
                  <a:moveTo>
                    <a:pt x="424549" y="450707"/>
                  </a:moveTo>
                  <a:lnTo>
                    <a:pt x="386334" y="450707"/>
                  </a:lnTo>
                  <a:lnTo>
                    <a:pt x="386207" y="451977"/>
                  </a:lnTo>
                  <a:lnTo>
                    <a:pt x="384119" y="465596"/>
                  </a:lnTo>
                  <a:lnTo>
                    <a:pt x="384175" y="465312"/>
                  </a:lnTo>
                  <a:lnTo>
                    <a:pt x="422604" y="465312"/>
                  </a:lnTo>
                  <a:lnTo>
                    <a:pt x="424053" y="456041"/>
                  </a:lnTo>
                  <a:lnTo>
                    <a:pt x="424549" y="450707"/>
                  </a:lnTo>
                  <a:close/>
                </a:path>
                <a:path w="426720" h="504825">
                  <a:moveTo>
                    <a:pt x="386304" y="450906"/>
                  </a:moveTo>
                  <a:lnTo>
                    <a:pt x="386145" y="451977"/>
                  </a:lnTo>
                  <a:lnTo>
                    <a:pt x="386304" y="450906"/>
                  </a:lnTo>
                  <a:close/>
                </a:path>
                <a:path w="426720" h="504825">
                  <a:moveTo>
                    <a:pt x="426456" y="422132"/>
                  </a:moveTo>
                  <a:lnTo>
                    <a:pt x="388366" y="422132"/>
                  </a:lnTo>
                  <a:lnTo>
                    <a:pt x="388366" y="423148"/>
                  </a:lnTo>
                  <a:lnTo>
                    <a:pt x="388302" y="423402"/>
                  </a:lnTo>
                  <a:lnTo>
                    <a:pt x="387604" y="437372"/>
                  </a:lnTo>
                  <a:lnTo>
                    <a:pt x="386304" y="450906"/>
                  </a:lnTo>
                  <a:lnTo>
                    <a:pt x="386334" y="450707"/>
                  </a:lnTo>
                  <a:lnTo>
                    <a:pt x="424549" y="450707"/>
                  </a:lnTo>
                  <a:lnTo>
                    <a:pt x="425576" y="439658"/>
                  </a:lnTo>
                  <a:lnTo>
                    <a:pt x="426466" y="423402"/>
                  </a:lnTo>
                  <a:lnTo>
                    <a:pt x="426456" y="422132"/>
                  </a:lnTo>
                  <a:close/>
                </a:path>
                <a:path w="426720" h="504825">
                  <a:moveTo>
                    <a:pt x="387604" y="436610"/>
                  </a:moveTo>
                  <a:lnTo>
                    <a:pt x="387534" y="437372"/>
                  </a:lnTo>
                  <a:lnTo>
                    <a:pt x="387604" y="436610"/>
                  </a:lnTo>
                  <a:close/>
                </a:path>
                <a:path w="426720" h="504825">
                  <a:moveTo>
                    <a:pt x="388358" y="422277"/>
                  </a:moveTo>
                  <a:lnTo>
                    <a:pt x="388315" y="423148"/>
                  </a:lnTo>
                  <a:lnTo>
                    <a:pt x="388358" y="422277"/>
                  </a:lnTo>
                  <a:close/>
                </a:path>
                <a:path w="426720" h="504825">
                  <a:moveTo>
                    <a:pt x="426344" y="407908"/>
                  </a:moveTo>
                  <a:lnTo>
                    <a:pt x="388238" y="407908"/>
                  </a:lnTo>
                  <a:lnTo>
                    <a:pt x="388358" y="422277"/>
                  </a:lnTo>
                  <a:lnTo>
                    <a:pt x="388366" y="422132"/>
                  </a:lnTo>
                  <a:lnTo>
                    <a:pt x="426456" y="422132"/>
                  </a:lnTo>
                  <a:lnTo>
                    <a:pt x="426344" y="407908"/>
                  </a:lnTo>
                  <a:close/>
                </a:path>
                <a:path w="426720" h="504825">
                  <a:moveTo>
                    <a:pt x="424169" y="379714"/>
                  </a:moveTo>
                  <a:lnTo>
                    <a:pt x="385825" y="379714"/>
                  </a:lnTo>
                  <a:lnTo>
                    <a:pt x="385953" y="380603"/>
                  </a:lnTo>
                  <a:lnTo>
                    <a:pt x="387476" y="394827"/>
                  </a:lnTo>
                  <a:lnTo>
                    <a:pt x="388238" y="408924"/>
                  </a:lnTo>
                  <a:lnTo>
                    <a:pt x="388238" y="407908"/>
                  </a:lnTo>
                  <a:lnTo>
                    <a:pt x="426344" y="407908"/>
                  </a:lnTo>
                  <a:lnTo>
                    <a:pt x="426338" y="407146"/>
                  </a:lnTo>
                  <a:lnTo>
                    <a:pt x="425450" y="391144"/>
                  </a:lnTo>
                  <a:lnTo>
                    <a:pt x="424169" y="379714"/>
                  </a:lnTo>
                  <a:close/>
                </a:path>
                <a:path w="426720" h="504825">
                  <a:moveTo>
                    <a:pt x="387350" y="393811"/>
                  </a:moveTo>
                  <a:lnTo>
                    <a:pt x="387409" y="394827"/>
                  </a:lnTo>
                  <a:lnTo>
                    <a:pt x="387350" y="393811"/>
                  </a:lnTo>
                  <a:close/>
                </a:path>
                <a:path w="426720" h="504825">
                  <a:moveTo>
                    <a:pt x="385849" y="379933"/>
                  </a:moveTo>
                  <a:lnTo>
                    <a:pt x="385923" y="380603"/>
                  </a:lnTo>
                  <a:lnTo>
                    <a:pt x="385849" y="379933"/>
                  </a:lnTo>
                  <a:close/>
                </a:path>
                <a:path w="426720" h="504825">
                  <a:moveTo>
                    <a:pt x="419761" y="352028"/>
                  </a:moveTo>
                  <a:lnTo>
                    <a:pt x="380873" y="352028"/>
                  </a:lnTo>
                  <a:lnTo>
                    <a:pt x="383921" y="366760"/>
                  </a:lnTo>
                  <a:lnTo>
                    <a:pt x="385849" y="379933"/>
                  </a:lnTo>
                  <a:lnTo>
                    <a:pt x="385825" y="379714"/>
                  </a:lnTo>
                  <a:lnTo>
                    <a:pt x="424169" y="379714"/>
                  </a:lnTo>
                  <a:lnTo>
                    <a:pt x="423672" y="375269"/>
                  </a:lnTo>
                  <a:lnTo>
                    <a:pt x="421259" y="359394"/>
                  </a:lnTo>
                  <a:lnTo>
                    <a:pt x="419761" y="352028"/>
                  </a:lnTo>
                  <a:close/>
                </a:path>
                <a:path w="426720" h="504825">
                  <a:moveTo>
                    <a:pt x="383667" y="365744"/>
                  </a:moveTo>
                  <a:lnTo>
                    <a:pt x="383823" y="366760"/>
                  </a:lnTo>
                  <a:lnTo>
                    <a:pt x="383667" y="365744"/>
                  </a:lnTo>
                  <a:close/>
                </a:path>
                <a:path w="426720" h="504825">
                  <a:moveTo>
                    <a:pt x="412965" y="325104"/>
                  </a:moveTo>
                  <a:lnTo>
                    <a:pt x="372999" y="325104"/>
                  </a:lnTo>
                  <a:lnTo>
                    <a:pt x="377444" y="339328"/>
                  </a:lnTo>
                  <a:lnTo>
                    <a:pt x="381000" y="353044"/>
                  </a:lnTo>
                  <a:lnTo>
                    <a:pt x="380873" y="352028"/>
                  </a:lnTo>
                  <a:lnTo>
                    <a:pt x="419761" y="352028"/>
                  </a:lnTo>
                  <a:lnTo>
                    <a:pt x="418084" y="343773"/>
                  </a:lnTo>
                  <a:lnTo>
                    <a:pt x="414020" y="328406"/>
                  </a:lnTo>
                  <a:lnTo>
                    <a:pt x="412965" y="325104"/>
                  </a:lnTo>
                  <a:close/>
                </a:path>
                <a:path w="426720" h="504825">
                  <a:moveTo>
                    <a:pt x="377190" y="338566"/>
                  </a:moveTo>
                  <a:lnTo>
                    <a:pt x="377390" y="339328"/>
                  </a:lnTo>
                  <a:lnTo>
                    <a:pt x="377190" y="338566"/>
                  </a:lnTo>
                  <a:close/>
                </a:path>
                <a:path w="426720" h="504825">
                  <a:moveTo>
                    <a:pt x="408680" y="311896"/>
                  </a:moveTo>
                  <a:lnTo>
                    <a:pt x="368173" y="311896"/>
                  </a:lnTo>
                  <a:lnTo>
                    <a:pt x="373253" y="325993"/>
                  </a:lnTo>
                  <a:lnTo>
                    <a:pt x="372999" y="325104"/>
                  </a:lnTo>
                  <a:lnTo>
                    <a:pt x="412965" y="325104"/>
                  </a:lnTo>
                  <a:lnTo>
                    <a:pt x="409194" y="313293"/>
                  </a:lnTo>
                  <a:lnTo>
                    <a:pt x="408680" y="311896"/>
                  </a:lnTo>
                  <a:close/>
                </a:path>
                <a:path w="426720" h="504825">
                  <a:moveTo>
                    <a:pt x="403919" y="298942"/>
                  </a:moveTo>
                  <a:lnTo>
                    <a:pt x="362712" y="298942"/>
                  </a:lnTo>
                  <a:lnTo>
                    <a:pt x="363093" y="299831"/>
                  </a:lnTo>
                  <a:lnTo>
                    <a:pt x="368426" y="312785"/>
                  </a:lnTo>
                  <a:lnTo>
                    <a:pt x="368173" y="311896"/>
                  </a:lnTo>
                  <a:lnTo>
                    <a:pt x="408680" y="311896"/>
                  </a:lnTo>
                  <a:lnTo>
                    <a:pt x="403919" y="298942"/>
                  </a:lnTo>
                  <a:close/>
                </a:path>
                <a:path w="426720" h="504825">
                  <a:moveTo>
                    <a:pt x="362994" y="299626"/>
                  </a:moveTo>
                  <a:lnTo>
                    <a:pt x="363079" y="299831"/>
                  </a:lnTo>
                  <a:lnTo>
                    <a:pt x="362994" y="299626"/>
                  </a:lnTo>
                  <a:close/>
                </a:path>
                <a:path w="426720" h="504825">
                  <a:moveTo>
                    <a:pt x="398740" y="286369"/>
                  </a:moveTo>
                  <a:lnTo>
                    <a:pt x="356616" y="286369"/>
                  </a:lnTo>
                  <a:lnTo>
                    <a:pt x="362994" y="299626"/>
                  </a:lnTo>
                  <a:lnTo>
                    <a:pt x="362712" y="298942"/>
                  </a:lnTo>
                  <a:lnTo>
                    <a:pt x="403919" y="298942"/>
                  </a:lnTo>
                  <a:lnTo>
                    <a:pt x="403733" y="298434"/>
                  </a:lnTo>
                  <a:lnTo>
                    <a:pt x="398740" y="286369"/>
                  </a:lnTo>
                  <a:close/>
                </a:path>
                <a:path w="426720" h="504825">
                  <a:moveTo>
                    <a:pt x="392983" y="274050"/>
                  </a:moveTo>
                  <a:lnTo>
                    <a:pt x="349885" y="274050"/>
                  </a:lnTo>
                  <a:lnTo>
                    <a:pt x="356997" y="287258"/>
                  </a:lnTo>
                  <a:lnTo>
                    <a:pt x="356616" y="286369"/>
                  </a:lnTo>
                  <a:lnTo>
                    <a:pt x="398740" y="286369"/>
                  </a:lnTo>
                  <a:lnTo>
                    <a:pt x="397637" y="283702"/>
                  </a:lnTo>
                  <a:lnTo>
                    <a:pt x="392983" y="274050"/>
                  </a:lnTo>
                  <a:close/>
                </a:path>
                <a:path w="426720" h="504825">
                  <a:moveTo>
                    <a:pt x="386691" y="261985"/>
                  </a:moveTo>
                  <a:lnTo>
                    <a:pt x="342519" y="261985"/>
                  </a:lnTo>
                  <a:lnTo>
                    <a:pt x="343026" y="262747"/>
                  </a:lnTo>
                  <a:lnTo>
                    <a:pt x="350266" y="274812"/>
                  </a:lnTo>
                  <a:lnTo>
                    <a:pt x="349885" y="274050"/>
                  </a:lnTo>
                  <a:lnTo>
                    <a:pt x="392983" y="274050"/>
                  </a:lnTo>
                  <a:lnTo>
                    <a:pt x="390779" y="269478"/>
                  </a:lnTo>
                  <a:lnTo>
                    <a:pt x="386691" y="261985"/>
                  </a:lnTo>
                  <a:close/>
                </a:path>
                <a:path w="426720" h="504825">
                  <a:moveTo>
                    <a:pt x="342564" y="262059"/>
                  </a:moveTo>
                  <a:lnTo>
                    <a:pt x="342979" y="262747"/>
                  </a:lnTo>
                  <a:lnTo>
                    <a:pt x="342564" y="262059"/>
                  </a:lnTo>
                  <a:close/>
                </a:path>
                <a:path w="426720" h="504825">
                  <a:moveTo>
                    <a:pt x="372979" y="238871"/>
                  </a:moveTo>
                  <a:lnTo>
                    <a:pt x="326263" y="238871"/>
                  </a:lnTo>
                  <a:lnTo>
                    <a:pt x="335153" y="250936"/>
                  </a:lnTo>
                  <a:lnTo>
                    <a:pt x="342564" y="262059"/>
                  </a:lnTo>
                  <a:lnTo>
                    <a:pt x="386691" y="261985"/>
                  </a:lnTo>
                  <a:lnTo>
                    <a:pt x="383159" y="255508"/>
                  </a:lnTo>
                  <a:lnTo>
                    <a:pt x="375031" y="241919"/>
                  </a:lnTo>
                  <a:lnTo>
                    <a:pt x="372979" y="238871"/>
                  </a:lnTo>
                  <a:close/>
                </a:path>
                <a:path w="426720" h="504825">
                  <a:moveTo>
                    <a:pt x="334645" y="250301"/>
                  </a:moveTo>
                  <a:lnTo>
                    <a:pt x="335072" y="250936"/>
                  </a:lnTo>
                  <a:lnTo>
                    <a:pt x="334645" y="250301"/>
                  </a:lnTo>
                  <a:close/>
                </a:path>
                <a:path w="426720" h="504825">
                  <a:moveTo>
                    <a:pt x="357747" y="217408"/>
                  </a:moveTo>
                  <a:lnTo>
                    <a:pt x="307721" y="217408"/>
                  </a:lnTo>
                  <a:lnTo>
                    <a:pt x="317881" y="228711"/>
                  </a:lnTo>
                  <a:lnTo>
                    <a:pt x="326771" y="239633"/>
                  </a:lnTo>
                  <a:lnTo>
                    <a:pt x="326263" y="238871"/>
                  </a:lnTo>
                  <a:lnTo>
                    <a:pt x="372979" y="238871"/>
                  </a:lnTo>
                  <a:lnTo>
                    <a:pt x="366141" y="228711"/>
                  </a:lnTo>
                  <a:lnTo>
                    <a:pt x="357747" y="217408"/>
                  </a:lnTo>
                  <a:close/>
                </a:path>
                <a:path w="426720" h="504825">
                  <a:moveTo>
                    <a:pt x="317246" y="228076"/>
                  </a:moveTo>
                  <a:lnTo>
                    <a:pt x="317769" y="228711"/>
                  </a:lnTo>
                  <a:lnTo>
                    <a:pt x="317246" y="228076"/>
                  </a:lnTo>
                  <a:close/>
                </a:path>
                <a:path w="426720" h="504825">
                  <a:moveTo>
                    <a:pt x="297703" y="207390"/>
                  </a:moveTo>
                  <a:lnTo>
                    <a:pt x="308356" y="218170"/>
                  </a:lnTo>
                  <a:lnTo>
                    <a:pt x="307721" y="217408"/>
                  </a:lnTo>
                  <a:lnTo>
                    <a:pt x="357747" y="217408"/>
                  </a:lnTo>
                  <a:lnTo>
                    <a:pt x="356616" y="215884"/>
                  </a:lnTo>
                  <a:lnTo>
                    <a:pt x="350331" y="208264"/>
                  </a:lnTo>
                  <a:lnTo>
                    <a:pt x="298704" y="208264"/>
                  </a:lnTo>
                  <a:lnTo>
                    <a:pt x="297703" y="207390"/>
                  </a:lnTo>
                  <a:close/>
                </a:path>
                <a:path w="426720" h="504825">
                  <a:moveTo>
                    <a:pt x="349598" y="207375"/>
                  </a:moveTo>
                  <a:lnTo>
                    <a:pt x="297688" y="207375"/>
                  </a:lnTo>
                  <a:lnTo>
                    <a:pt x="298704" y="208264"/>
                  </a:lnTo>
                  <a:lnTo>
                    <a:pt x="350331" y="208264"/>
                  </a:lnTo>
                  <a:lnTo>
                    <a:pt x="349598" y="207375"/>
                  </a:lnTo>
                  <a:close/>
                </a:path>
                <a:path w="426720" h="504825">
                  <a:moveTo>
                    <a:pt x="332396" y="188198"/>
                  </a:moveTo>
                  <a:lnTo>
                    <a:pt x="275717" y="188198"/>
                  </a:lnTo>
                  <a:lnTo>
                    <a:pt x="297703" y="207390"/>
                  </a:lnTo>
                  <a:lnTo>
                    <a:pt x="349598" y="207375"/>
                  </a:lnTo>
                  <a:lnTo>
                    <a:pt x="346456" y="203565"/>
                  </a:lnTo>
                  <a:lnTo>
                    <a:pt x="335788" y="191627"/>
                  </a:lnTo>
                  <a:lnTo>
                    <a:pt x="332396" y="188198"/>
                  </a:lnTo>
                  <a:close/>
                </a:path>
                <a:path w="426720" h="504825">
                  <a:moveTo>
                    <a:pt x="324067" y="179816"/>
                  </a:moveTo>
                  <a:lnTo>
                    <a:pt x="264541" y="179816"/>
                  </a:lnTo>
                  <a:lnTo>
                    <a:pt x="276733" y="189087"/>
                  </a:lnTo>
                  <a:lnTo>
                    <a:pt x="275717" y="188198"/>
                  </a:lnTo>
                  <a:lnTo>
                    <a:pt x="332396" y="188198"/>
                  </a:lnTo>
                  <a:lnTo>
                    <a:pt x="324358" y="180070"/>
                  </a:lnTo>
                  <a:lnTo>
                    <a:pt x="324067" y="179816"/>
                  </a:lnTo>
                  <a:close/>
                </a:path>
                <a:path w="426720" h="504825">
                  <a:moveTo>
                    <a:pt x="314764" y="171688"/>
                  </a:moveTo>
                  <a:lnTo>
                    <a:pt x="252475" y="171688"/>
                  </a:lnTo>
                  <a:lnTo>
                    <a:pt x="253237" y="172196"/>
                  </a:lnTo>
                  <a:lnTo>
                    <a:pt x="265175" y="180324"/>
                  </a:lnTo>
                  <a:lnTo>
                    <a:pt x="264541" y="179816"/>
                  </a:lnTo>
                  <a:lnTo>
                    <a:pt x="324067" y="179816"/>
                  </a:lnTo>
                  <a:lnTo>
                    <a:pt x="314764" y="171688"/>
                  </a:lnTo>
                  <a:close/>
                </a:path>
                <a:path w="426720" h="504825">
                  <a:moveTo>
                    <a:pt x="253080" y="172099"/>
                  </a:moveTo>
                  <a:lnTo>
                    <a:pt x="253223" y="172196"/>
                  </a:lnTo>
                  <a:lnTo>
                    <a:pt x="253080" y="172099"/>
                  </a:lnTo>
                  <a:close/>
                </a:path>
                <a:path w="426720" h="504825">
                  <a:moveTo>
                    <a:pt x="306042" y="164068"/>
                  </a:moveTo>
                  <a:lnTo>
                    <a:pt x="240030" y="164068"/>
                  </a:lnTo>
                  <a:lnTo>
                    <a:pt x="253080" y="172099"/>
                  </a:lnTo>
                  <a:lnTo>
                    <a:pt x="252475" y="171688"/>
                  </a:lnTo>
                  <a:lnTo>
                    <a:pt x="314764" y="171688"/>
                  </a:lnTo>
                  <a:lnTo>
                    <a:pt x="306042" y="164068"/>
                  </a:lnTo>
                  <a:close/>
                </a:path>
                <a:path w="426720" h="504825">
                  <a:moveTo>
                    <a:pt x="135239" y="0"/>
                  </a:moveTo>
                  <a:lnTo>
                    <a:pt x="128014" y="1045"/>
                  </a:lnTo>
                  <a:lnTo>
                    <a:pt x="121538" y="4937"/>
                  </a:lnTo>
                  <a:lnTo>
                    <a:pt x="0" y="116570"/>
                  </a:lnTo>
                  <a:lnTo>
                    <a:pt x="156972" y="167497"/>
                  </a:lnTo>
                  <a:lnTo>
                    <a:pt x="164490" y="168322"/>
                  </a:lnTo>
                  <a:lnTo>
                    <a:pt x="171497" y="166290"/>
                  </a:lnTo>
                  <a:lnTo>
                    <a:pt x="177242" y="161782"/>
                  </a:lnTo>
                  <a:lnTo>
                    <a:pt x="180975" y="155178"/>
                  </a:lnTo>
                  <a:lnTo>
                    <a:pt x="181800" y="147659"/>
                  </a:lnTo>
                  <a:lnTo>
                    <a:pt x="179768" y="140652"/>
                  </a:lnTo>
                  <a:lnTo>
                    <a:pt x="176722" y="136770"/>
                  </a:lnTo>
                  <a:lnTo>
                    <a:pt x="170942" y="134985"/>
                  </a:lnTo>
                  <a:lnTo>
                    <a:pt x="150661" y="130007"/>
                  </a:lnTo>
                  <a:lnTo>
                    <a:pt x="135115" y="127238"/>
                  </a:lnTo>
                  <a:lnTo>
                    <a:pt x="40259" y="127238"/>
                  </a:lnTo>
                  <a:lnTo>
                    <a:pt x="33655" y="89773"/>
                  </a:lnTo>
                  <a:lnTo>
                    <a:pt x="41148" y="88376"/>
                  </a:lnTo>
                  <a:lnTo>
                    <a:pt x="64643" y="85963"/>
                  </a:lnTo>
                  <a:lnTo>
                    <a:pt x="88265" y="85201"/>
                  </a:lnTo>
                  <a:lnTo>
                    <a:pt x="90458" y="85201"/>
                  </a:lnTo>
                  <a:lnTo>
                    <a:pt x="147320" y="33004"/>
                  </a:lnTo>
                  <a:lnTo>
                    <a:pt x="151766" y="26906"/>
                  </a:lnTo>
                  <a:lnTo>
                    <a:pt x="153463" y="19843"/>
                  </a:lnTo>
                  <a:lnTo>
                    <a:pt x="152374" y="12662"/>
                  </a:lnTo>
                  <a:lnTo>
                    <a:pt x="148462" y="6207"/>
                  </a:lnTo>
                  <a:lnTo>
                    <a:pt x="142345" y="1740"/>
                  </a:lnTo>
                  <a:lnTo>
                    <a:pt x="135239" y="0"/>
                  </a:lnTo>
                  <a:close/>
                </a:path>
                <a:path w="426720" h="504825">
                  <a:moveTo>
                    <a:pt x="227075" y="157083"/>
                  </a:moveTo>
                  <a:lnTo>
                    <a:pt x="240792" y="164576"/>
                  </a:lnTo>
                  <a:lnTo>
                    <a:pt x="240030" y="164068"/>
                  </a:lnTo>
                  <a:lnTo>
                    <a:pt x="306042" y="164068"/>
                  </a:lnTo>
                  <a:lnTo>
                    <a:pt x="300228" y="158988"/>
                  </a:lnTo>
                  <a:lnTo>
                    <a:pt x="298196" y="157464"/>
                  </a:lnTo>
                  <a:lnTo>
                    <a:pt x="227965" y="157464"/>
                  </a:lnTo>
                  <a:lnTo>
                    <a:pt x="227075" y="157083"/>
                  </a:lnTo>
                  <a:close/>
                </a:path>
                <a:path w="426720" h="504825">
                  <a:moveTo>
                    <a:pt x="289052" y="150606"/>
                  </a:moveTo>
                  <a:lnTo>
                    <a:pt x="213741" y="150606"/>
                  </a:lnTo>
                  <a:lnTo>
                    <a:pt x="227965" y="157464"/>
                  </a:lnTo>
                  <a:lnTo>
                    <a:pt x="298196" y="157464"/>
                  </a:lnTo>
                  <a:lnTo>
                    <a:pt x="289052" y="150606"/>
                  </a:lnTo>
                  <a:close/>
                </a:path>
                <a:path w="426720" h="504825">
                  <a:moveTo>
                    <a:pt x="280475" y="144637"/>
                  </a:moveTo>
                  <a:lnTo>
                    <a:pt x="199771" y="144637"/>
                  </a:lnTo>
                  <a:lnTo>
                    <a:pt x="200660" y="145018"/>
                  </a:lnTo>
                  <a:lnTo>
                    <a:pt x="214375" y="150987"/>
                  </a:lnTo>
                  <a:lnTo>
                    <a:pt x="213741" y="150606"/>
                  </a:lnTo>
                  <a:lnTo>
                    <a:pt x="289052" y="150606"/>
                  </a:lnTo>
                  <a:lnTo>
                    <a:pt x="287020" y="149082"/>
                  </a:lnTo>
                  <a:lnTo>
                    <a:pt x="280475" y="144637"/>
                  </a:lnTo>
                  <a:close/>
                </a:path>
                <a:path w="426720" h="504825">
                  <a:moveTo>
                    <a:pt x="200581" y="144989"/>
                  </a:moveTo>
                  <a:close/>
                </a:path>
                <a:path w="426720" h="504825">
                  <a:moveTo>
                    <a:pt x="185674" y="139557"/>
                  </a:moveTo>
                  <a:lnTo>
                    <a:pt x="200581" y="144989"/>
                  </a:lnTo>
                  <a:lnTo>
                    <a:pt x="199771" y="144637"/>
                  </a:lnTo>
                  <a:lnTo>
                    <a:pt x="280475" y="144637"/>
                  </a:lnTo>
                  <a:lnTo>
                    <a:pt x="273350" y="139811"/>
                  </a:lnTo>
                  <a:lnTo>
                    <a:pt x="186562" y="139811"/>
                  </a:lnTo>
                  <a:lnTo>
                    <a:pt x="185674" y="139557"/>
                  </a:lnTo>
                  <a:close/>
                </a:path>
                <a:path w="426720" h="504825">
                  <a:moveTo>
                    <a:pt x="90372" y="85280"/>
                  </a:moveTo>
                  <a:lnTo>
                    <a:pt x="73834" y="100461"/>
                  </a:lnTo>
                  <a:lnTo>
                    <a:pt x="168656" y="131175"/>
                  </a:lnTo>
                  <a:lnTo>
                    <a:pt x="175260" y="134907"/>
                  </a:lnTo>
                  <a:lnTo>
                    <a:pt x="176722" y="136770"/>
                  </a:lnTo>
                  <a:lnTo>
                    <a:pt x="186562" y="139811"/>
                  </a:lnTo>
                  <a:lnTo>
                    <a:pt x="273350" y="139811"/>
                  </a:lnTo>
                  <a:lnTo>
                    <a:pt x="229870" y="116062"/>
                  </a:lnTo>
                  <a:lnTo>
                    <a:pt x="181863" y="98409"/>
                  </a:lnTo>
                  <a:lnTo>
                    <a:pt x="135509" y="88630"/>
                  </a:lnTo>
                  <a:lnTo>
                    <a:pt x="111887" y="86090"/>
                  </a:lnTo>
                  <a:lnTo>
                    <a:pt x="90372" y="85280"/>
                  </a:lnTo>
                  <a:close/>
                </a:path>
                <a:path w="426720" h="504825">
                  <a:moveTo>
                    <a:pt x="170942" y="134985"/>
                  </a:moveTo>
                  <a:lnTo>
                    <a:pt x="176722" y="136770"/>
                  </a:lnTo>
                  <a:lnTo>
                    <a:pt x="175520" y="135239"/>
                  </a:lnTo>
                  <a:lnTo>
                    <a:pt x="172085" y="135239"/>
                  </a:lnTo>
                  <a:lnTo>
                    <a:pt x="170942" y="134985"/>
                  </a:lnTo>
                  <a:close/>
                </a:path>
                <a:path w="426720" h="504825">
                  <a:moveTo>
                    <a:pt x="171044" y="134985"/>
                  </a:moveTo>
                  <a:lnTo>
                    <a:pt x="172085" y="135239"/>
                  </a:lnTo>
                  <a:lnTo>
                    <a:pt x="171044" y="134985"/>
                  </a:lnTo>
                  <a:close/>
                </a:path>
                <a:path w="426720" h="504825">
                  <a:moveTo>
                    <a:pt x="150661" y="130007"/>
                  </a:moveTo>
                  <a:lnTo>
                    <a:pt x="172085" y="135239"/>
                  </a:lnTo>
                  <a:lnTo>
                    <a:pt x="175520" y="135239"/>
                  </a:lnTo>
                  <a:lnTo>
                    <a:pt x="175260" y="134907"/>
                  </a:lnTo>
                  <a:lnTo>
                    <a:pt x="168656" y="131175"/>
                  </a:lnTo>
                  <a:lnTo>
                    <a:pt x="165519" y="130159"/>
                  </a:lnTo>
                  <a:lnTo>
                    <a:pt x="151511" y="130159"/>
                  </a:lnTo>
                  <a:lnTo>
                    <a:pt x="150661" y="130007"/>
                  </a:lnTo>
                  <a:close/>
                </a:path>
                <a:path w="426720" h="504825">
                  <a:moveTo>
                    <a:pt x="150241" y="129905"/>
                  </a:moveTo>
                  <a:lnTo>
                    <a:pt x="150661" y="130007"/>
                  </a:lnTo>
                  <a:lnTo>
                    <a:pt x="151511" y="130159"/>
                  </a:lnTo>
                  <a:lnTo>
                    <a:pt x="150241" y="129905"/>
                  </a:lnTo>
                  <a:close/>
                </a:path>
                <a:path w="426720" h="504825">
                  <a:moveTo>
                    <a:pt x="164735" y="129905"/>
                  </a:moveTo>
                  <a:lnTo>
                    <a:pt x="150241" y="129905"/>
                  </a:lnTo>
                  <a:lnTo>
                    <a:pt x="151511" y="130159"/>
                  </a:lnTo>
                  <a:lnTo>
                    <a:pt x="165519" y="130159"/>
                  </a:lnTo>
                  <a:lnTo>
                    <a:pt x="164735" y="129905"/>
                  </a:lnTo>
                  <a:close/>
                </a:path>
                <a:path w="426720" h="504825">
                  <a:moveTo>
                    <a:pt x="129412" y="126222"/>
                  </a:moveTo>
                  <a:lnTo>
                    <a:pt x="150661" y="130007"/>
                  </a:lnTo>
                  <a:lnTo>
                    <a:pt x="150241" y="129905"/>
                  </a:lnTo>
                  <a:lnTo>
                    <a:pt x="164735" y="129905"/>
                  </a:lnTo>
                  <a:lnTo>
                    <a:pt x="153757" y="126349"/>
                  </a:lnTo>
                  <a:lnTo>
                    <a:pt x="130810" y="126349"/>
                  </a:lnTo>
                  <a:lnTo>
                    <a:pt x="129412" y="126222"/>
                  </a:lnTo>
                  <a:close/>
                </a:path>
                <a:path w="426720" h="504825">
                  <a:moveTo>
                    <a:pt x="88265" y="85201"/>
                  </a:moveTo>
                  <a:lnTo>
                    <a:pt x="64643" y="85963"/>
                  </a:lnTo>
                  <a:lnTo>
                    <a:pt x="41148" y="88376"/>
                  </a:lnTo>
                  <a:lnTo>
                    <a:pt x="33655" y="89773"/>
                  </a:lnTo>
                  <a:lnTo>
                    <a:pt x="40259" y="127238"/>
                  </a:lnTo>
                  <a:lnTo>
                    <a:pt x="45745" y="126222"/>
                  </a:lnTo>
                  <a:lnTo>
                    <a:pt x="47117" y="125968"/>
                  </a:lnTo>
                  <a:lnTo>
                    <a:pt x="48175" y="125968"/>
                  </a:lnTo>
                  <a:lnTo>
                    <a:pt x="66590" y="124063"/>
                  </a:lnTo>
                  <a:lnTo>
                    <a:pt x="66421" y="124063"/>
                  </a:lnTo>
                  <a:lnTo>
                    <a:pt x="67818" y="123936"/>
                  </a:lnTo>
                  <a:lnTo>
                    <a:pt x="70146" y="123936"/>
                  </a:lnTo>
                  <a:lnTo>
                    <a:pt x="88138" y="123322"/>
                  </a:lnTo>
                  <a:lnTo>
                    <a:pt x="87503" y="123301"/>
                  </a:lnTo>
                  <a:lnTo>
                    <a:pt x="144347" y="123301"/>
                  </a:lnTo>
                  <a:lnTo>
                    <a:pt x="141994" y="122539"/>
                  </a:lnTo>
                  <a:lnTo>
                    <a:pt x="49784" y="122539"/>
                  </a:lnTo>
                  <a:lnTo>
                    <a:pt x="42799" y="90408"/>
                  </a:lnTo>
                  <a:lnTo>
                    <a:pt x="84786" y="90408"/>
                  </a:lnTo>
                  <a:lnTo>
                    <a:pt x="90372" y="85280"/>
                  </a:lnTo>
                  <a:lnTo>
                    <a:pt x="88265" y="85201"/>
                  </a:lnTo>
                  <a:close/>
                </a:path>
                <a:path w="426720" h="504825">
                  <a:moveTo>
                    <a:pt x="88137" y="123322"/>
                  </a:moveTo>
                  <a:lnTo>
                    <a:pt x="66590" y="124063"/>
                  </a:lnTo>
                  <a:lnTo>
                    <a:pt x="45745" y="126222"/>
                  </a:lnTo>
                  <a:lnTo>
                    <a:pt x="40259" y="127238"/>
                  </a:lnTo>
                  <a:lnTo>
                    <a:pt x="135115" y="127238"/>
                  </a:lnTo>
                  <a:lnTo>
                    <a:pt x="129412" y="126222"/>
                  </a:lnTo>
                  <a:lnTo>
                    <a:pt x="129568" y="126222"/>
                  </a:lnTo>
                  <a:lnTo>
                    <a:pt x="108458" y="124063"/>
                  </a:lnTo>
                  <a:lnTo>
                    <a:pt x="109855" y="124063"/>
                  </a:lnTo>
                  <a:lnTo>
                    <a:pt x="88137" y="123322"/>
                  </a:lnTo>
                  <a:close/>
                </a:path>
                <a:path w="426720" h="504825">
                  <a:moveTo>
                    <a:pt x="129568" y="126222"/>
                  </a:moveTo>
                  <a:lnTo>
                    <a:pt x="129412" y="126222"/>
                  </a:lnTo>
                  <a:lnTo>
                    <a:pt x="130810" y="126349"/>
                  </a:lnTo>
                  <a:lnTo>
                    <a:pt x="129568" y="126222"/>
                  </a:lnTo>
                  <a:close/>
                </a:path>
                <a:path w="426720" h="504825">
                  <a:moveTo>
                    <a:pt x="144347" y="123301"/>
                  </a:moveTo>
                  <a:lnTo>
                    <a:pt x="88773" y="123301"/>
                  </a:lnTo>
                  <a:lnTo>
                    <a:pt x="88137" y="123322"/>
                  </a:lnTo>
                  <a:lnTo>
                    <a:pt x="109855" y="124063"/>
                  </a:lnTo>
                  <a:lnTo>
                    <a:pt x="108458" y="124063"/>
                  </a:lnTo>
                  <a:lnTo>
                    <a:pt x="130810" y="126349"/>
                  </a:lnTo>
                  <a:lnTo>
                    <a:pt x="153757" y="126349"/>
                  </a:lnTo>
                  <a:lnTo>
                    <a:pt x="144347" y="123301"/>
                  </a:lnTo>
                  <a:close/>
                </a:path>
                <a:path w="426720" h="504825">
                  <a:moveTo>
                    <a:pt x="48175" y="125968"/>
                  </a:moveTo>
                  <a:lnTo>
                    <a:pt x="47117" y="125968"/>
                  </a:lnTo>
                  <a:lnTo>
                    <a:pt x="45777" y="126216"/>
                  </a:lnTo>
                  <a:lnTo>
                    <a:pt x="48175" y="125968"/>
                  </a:lnTo>
                  <a:close/>
                </a:path>
                <a:path w="426720" h="504825">
                  <a:moveTo>
                    <a:pt x="67818" y="123936"/>
                  </a:moveTo>
                  <a:lnTo>
                    <a:pt x="66421" y="124063"/>
                  </a:lnTo>
                  <a:lnTo>
                    <a:pt x="66673" y="124054"/>
                  </a:lnTo>
                  <a:lnTo>
                    <a:pt x="67818" y="123936"/>
                  </a:lnTo>
                  <a:close/>
                </a:path>
                <a:path w="426720" h="504825">
                  <a:moveTo>
                    <a:pt x="70146" y="123936"/>
                  </a:moveTo>
                  <a:lnTo>
                    <a:pt x="67818" y="123936"/>
                  </a:lnTo>
                  <a:lnTo>
                    <a:pt x="66673" y="124054"/>
                  </a:lnTo>
                  <a:lnTo>
                    <a:pt x="70146" y="123936"/>
                  </a:lnTo>
                  <a:close/>
                </a:path>
                <a:path w="426720" h="504825">
                  <a:moveTo>
                    <a:pt x="88773" y="123301"/>
                  </a:moveTo>
                  <a:lnTo>
                    <a:pt x="87503" y="123301"/>
                  </a:lnTo>
                  <a:lnTo>
                    <a:pt x="88137" y="123322"/>
                  </a:lnTo>
                  <a:lnTo>
                    <a:pt x="88773" y="123301"/>
                  </a:lnTo>
                  <a:close/>
                </a:path>
                <a:path w="426720" h="504825">
                  <a:moveTo>
                    <a:pt x="42799" y="90408"/>
                  </a:moveTo>
                  <a:lnTo>
                    <a:pt x="49784" y="122539"/>
                  </a:lnTo>
                  <a:lnTo>
                    <a:pt x="73834" y="100461"/>
                  </a:lnTo>
                  <a:lnTo>
                    <a:pt x="42799" y="90408"/>
                  </a:lnTo>
                  <a:close/>
                </a:path>
                <a:path w="426720" h="504825">
                  <a:moveTo>
                    <a:pt x="73834" y="100461"/>
                  </a:moveTo>
                  <a:lnTo>
                    <a:pt x="49784" y="122539"/>
                  </a:lnTo>
                  <a:lnTo>
                    <a:pt x="141994" y="122539"/>
                  </a:lnTo>
                  <a:lnTo>
                    <a:pt x="73834" y="100461"/>
                  </a:lnTo>
                  <a:close/>
                </a:path>
                <a:path w="426720" h="504825">
                  <a:moveTo>
                    <a:pt x="84786" y="90408"/>
                  </a:moveTo>
                  <a:lnTo>
                    <a:pt x="42799" y="90408"/>
                  </a:lnTo>
                  <a:lnTo>
                    <a:pt x="73834" y="100461"/>
                  </a:lnTo>
                  <a:lnTo>
                    <a:pt x="84786" y="90408"/>
                  </a:lnTo>
                  <a:close/>
                </a:path>
                <a:path w="426720" h="504825">
                  <a:moveTo>
                    <a:pt x="90458" y="85201"/>
                  </a:moveTo>
                  <a:lnTo>
                    <a:pt x="88265" y="85201"/>
                  </a:lnTo>
                  <a:lnTo>
                    <a:pt x="90372" y="852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815840" y="4725923"/>
              <a:ext cx="318515" cy="249936"/>
            </a:xfrm>
            <a:prstGeom prst="rect">
              <a:avLst/>
            </a:prstGeom>
          </p:spPr>
        </p:pic>
      </p:grpSp>
      <p:grpSp>
        <p:nvGrpSpPr>
          <p:cNvPr id="98" name="object 98"/>
          <p:cNvGrpSpPr/>
          <p:nvPr/>
        </p:nvGrpSpPr>
        <p:grpSpPr>
          <a:xfrm>
            <a:off x="542544" y="1127760"/>
            <a:ext cx="8487410" cy="4939665"/>
            <a:chOff x="542544" y="1127760"/>
            <a:chExt cx="8487410" cy="4939665"/>
          </a:xfrm>
        </p:grpSpPr>
        <p:pic>
          <p:nvPicPr>
            <p:cNvPr id="99" name="object 9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665732" y="4506468"/>
              <a:ext cx="1522476" cy="1560576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1660525" y="4501985"/>
              <a:ext cx="1481455" cy="1519555"/>
            </a:xfrm>
            <a:custGeom>
              <a:avLst/>
              <a:gdLst/>
              <a:ahLst/>
              <a:cxnLst/>
              <a:rect l="l" t="t" r="r" b="b"/>
              <a:pathLst>
                <a:path w="1481455" h="1519554">
                  <a:moveTo>
                    <a:pt x="0" y="1519300"/>
                  </a:moveTo>
                  <a:lnTo>
                    <a:pt x="1481201" y="1519300"/>
                  </a:lnTo>
                  <a:lnTo>
                    <a:pt x="1481201" y="0"/>
                  </a:lnTo>
                  <a:lnTo>
                    <a:pt x="0" y="0"/>
                  </a:lnTo>
                  <a:lnTo>
                    <a:pt x="0" y="15193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671827" y="3950208"/>
              <a:ext cx="723900" cy="594359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1660525" y="3941699"/>
              <a:ext cx="697230" cy="560705"/>
            </a:xfrm>
            <a:custGeom>
              <a:avLst/>
              <a:gdLst/>
              <a:ahLst/>
              <a:cxnLst/>
              <a:rect l="l" t="t" r="r" b="b"/>
              <a:pathLst>
                <a:path w="697230" h="560704">
                  <a:moveTo>
                    <a:pt x="0" y="560324"/>
                  </a:moveTo>
                  <a:lnTo>
                    <a:pt x="69697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369820" y="3950208"/>
              <a:ext cx="809244" cy="594359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2356611" y="3942461"/>
              <a:ext cx="784225" cy="560705"/>
            </a:xfrm>
            <a:custGeom>
              <a:avLst/>
              <a:gdLst/>
              <a:ahLst/>
              <a:cxnLst/>
              <a:rect l="l" t="t" r="r" b="b"/>
              <a:pathLst>
                <a:path w="784225" h="560704">
                  <a:moveTo>
                    <a:pt x="784225" y="560324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362200" y="3566160"/>
              <a:ext cx="41148" cy="402335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2357501" y="3541649"/>
              <a:ext cx="0" cy="400050"/>
            </a:xfrm>
            <a:custGeom>
              <a:avLst/>
              <a:gdLst/>
              <a:ahLst/>
              <a:cxnLst/>
              <a:rect l="l" t="t" r="r" b="b"/>
              <a:pathLst>
                <a:path h="400050">
                  <a:moveTo>
                    <a:pt x="0" y="40005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901952" y="4558283"/>
              <a:ext cx="1130808" cy="1490471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876401" y="4554464"/>
              <a:ext cx="1125194" cy="1458813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215895" y="3316224"/>
              <a:ext cx="342900" cy="803148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2276621" y="3462147"/>
              <a:ext cx="171450" cy="461009"/>
            </a:xfrm>
            <a:custGeom>
              <a:avLst/>
              <a:gdLst/>
              <a:ahLst/>
              <a:cxnLst/>
              <a:rect l="l" t="t" r="r" b="b"/>
              <a:pathLst>
                <a:path w="171450" h="461010">
                  <a:moveTo>
                    <a:pt x="16446" y="289526"/>
                  </a:moveTo>
                  <a:lnTo>
                    <a:pt x="9251" y="291972"/>
                  </a:lnTo>
                  <a:lnTo>
                    <a:pt x="3643" y="297023"/>
                  </a:lnTo>
                  <a:lnTo>
                    <a:pt x="488" y="303609"/>
                  </a:lnTo>
                  <a:lnTo>
                    <a:pt x="0" y="310886"/>
                  </a:lnTo>
                  <a:lnTo>
                    <a:pt x="2393" y="318007"/>
                  </a:lnTo>
                  <a:lnTo>
                    <a:pt x="85578" y="460501"/>
                  </a:lnTo>
                  <a:lnTo>
                    <a:pt x="107597" y="422782"/>
                  </a:lnTo>
                  <a:lnTo>
                    <a:pt x="66528" y="422782"/>
                  </a:lnTo>
                  <a:lnTo>
                    <a:pt x="66528" y="352170"/>
                  </a:lnTo>
                  <a:lnTo>
                    <a:pt x="35413" y="298830"/>
                  </a:lnTo>
                  <a:lnTo>
                    <a:pt x="30360" y="293205"/>
                  </a:lnTo>
                  <a:lnTo>
                    <a:pt x="23760" y="290020"/>
                  </a:lnTo>
                  <a:lnTo>
                    <a:pt x="16446" y="289526"/>
                  </a:lnTo>
                  <a:close/>
                </a:path>
                <a:path w="171450" h="461010">
                  <a:moveTo>
                    <a:pt x="66528" y="352170"/>
                  </a:moveTo>
                  <a:lnTo>
                    <a:pt x="66528" y="422782"/>
                  </a:lnTo>
                  <a:lnTo>
                    <a:pt x="104628" y="422782"/>
                  </a:lnTo>
                  <a:lnTo>
                    <a:pt x="104628" y="413130"/>
                  </a:lnTo>
                  <a:lnTo>
                    <a:pt x="69068" y="413130"/>
                  </a:lnTo>
                  <a:lnTo>
                    <a:pt x="85578" y="384828"/>
                  </a:lnTo>
                  <a:lnTo>
                    <a:pt x="66528" y="352170"/>
                  </a:lnTo>
                  <a:close/>
                </a:path>
                <a:path w="171450" h="461010">
                  <a:moveTo>
                    <a:pt x="154709" y="289526"/>
                  </a:moveTo>
                  <a:lnTo>
                    <a:pt x="147395" y="290020"/>
                  </a:lnTo>
                  <a:lnTo>
                    <a:pt x="140795" y="293205"/>
                  </a:lnTo>
                  <a:lnTo>
                    <a:pt x="135743" y="298830"/>
                  </a:lnTo>
                  <a:lnTo>
                    <a:pt x="104628" y="352170"/>
                  </a:lnTo>
                  <a:lnTo>
                    <a:pt x="104628" y="422782"/>
                  </a:lnTo>
                  <a:lnTo>
                    <a:pt x="107597" y="422782"/>
                  </a:lnTo>
                  <a:lnTo>
                    <a:pt x="168763" y="318007"/>
                  </a:lnTo>
                  <a:lnTo>
                    <a:pt x="171156" y="310886"/>
                  </a:lnTo>
                  <a:lnTo>
                    <a:pt x="170668" y="303609"/>
                  </a:lnTo>
                  <a:lnTo>
                    <a:pt x="167512" y="297023"/>
                  </a:lnTo>
                  <a:lnTo>
                    <a:pt x="161905" y="291972"/>
                  </a:lnTo>
                  <a:lnTo>
                    <a:pt x="154709" y="289526"/>
                  </a:lnTo>
                  <a:close/>
                </a:path>
                <a:path w="171450" h="461010">
                  <a:moveTo>
                    <a:pt x="85578" y="384828"/>
                  </a:moveTo>
                  <a:lnTo>
                    <a:pt x="69068" y="413130"/>
                  </a:lnTo>
                  <a:lnTo>
                    <a:pt x="102088" y="413130"/>
                  </a:lnTo>
                  <a:lnTo>
                    <a:pt x="85578" y="384828"/>
                  </a:lnTo>
                  <a:close/>
                </a:path>
                <a:path w="171450" h="461010">
                  <a:moveTo>
                    <a:pt x="104628" y="352170"/>
                  </a:moveTo>
                  <a:lnTo>
                    <a:pt x="85578" y="384828"/>
                  </a:lnTo>
                  <a:lnTo>
                    <a:pt x="102088" y="413130"/>
                  </a:lnTo>
                  <a:lnTo>
                    <a:pt x="104628" y="413130"/>
                  </a:lnTo>
                  <a:lnTo>
                    <a:pt x="104628" y="352170"/>
                  </a:lnTo>
                  <a:close/>
                </a:path>
                <a:path w="171450" h="461010">
                  <a:moveTo>
                    <a:pt x="85578" y="75673"/>
                  </a:moveTo>
                  <a:lnTo>
                    <a:pt x="66528" y="108330"/>
                  </a:lnTo>
                  <a:lnTo>
                    <a:pt x="66528" y="352170"/>
                  </a:lnTo>
                  <a:lnTo>
                    <a:pt x="85578" y="384828"/>
                  </a:lnTo>
                  <a:lnTo>
                    <a:pt x="104628" y="352170"/>
                  </a:lnTo>
                  <a:lnTo>
                    <a:pt x="104628" y="108330"/>
                  </a:lnTo>
                  <a:lnTo>
                    <a:pt x="85578" y="75673"/>
                  </a:lnTo>
                  <a:close/>
                </a:path>
                <a:path w="171450" h="461010">
                  <a:moveTo>
                    <a:pt x="85578" y="0"/>
                  </a:moveTo>
                  <a:lnTo>
                    <a:pt x="2393" y="142493"/>
                  </a:lnTo>
                  <a:lnTo>
                    <a:pt x="0" y="149687"/>
                  </a:lnTo>
                  <a:lnTo>
                    <a:pt x="488" y="156987"/>
                  </a:lnTo>
                  <a:lnTo>
                    <a:pt x="3643" y="163550"/>
                  </a:lnTo>
                  <a:lnTo>
                    <a:pt x="9251" y="168528"/>
                  </a:lnTo>
                  <a:lnTo>
                    <a:pt x="16446" y="170993"/>
                  </a:lnTo>
                  <a:lnTo>
                    <a:pt x="23760" y="170529"/>
                  </a:lnTo>
                  <a:lnTo>
                    <a:pt x="30360" y="167350"/>
                  </a:lnTo>
                  <a:lnTo>
                    <a:pt x="35413" y="161670"/>
                  </a:lnTo>
                  <a:lnTo>
                    <a:pt x="66528" y="108330"/>
                  </a:lnTo>
                  <a:lnTo>
                    <a:pt x="66528" y="37845"/>
                  </a:lnTo>
                  <a:lnTo>
                    <a:pt x="107671" y="37845"/>
                  </a:lnTo>
                  <a:lnTo>
                    <a:pt x="85578" y="0"/>
                  </a:lnTo>
                  <a:close/>
                </a:path>
                <a:path w="171450" h="461010">
                  <a:moveTo>
                    <a:pt x="107671" y="37845"/>
                  </a:moveTo>
                  <a:lnTo>
                    <a:pt x="104628" y="37845"/>
                  </a:lnTo>
                  <a:lnTo>
                    <a:pt x="104628" y="108330"/>
                  </a:lnTo>
                  <a:lnTo>
                    <a:pt x="135743" y="161670"/>
                  </a:lnTo>
                  <a:lnTo>
                    <a:pt x="140795" y="167350"/>
                  </a:lnTo>
                  <a:lnTo>
                    <a:pt x="147395" y="170529"/>
                  </a:lnTo>
                  <a:lnTo>
                    <a:pt x="154709" y="170993"/>
                  </a:lnTo>
                  <a:lnTo>
                    <a:pt x="161905" y="168528"/>
                  </a:lnTo>
                  <a:lnTo>
                    <a:pt x="167512" y="163550"/>
                  </a:lnTo>
                  <a:lnTo>
                    <a:pt x="170668" y="156987"/>
                  </a:lnTo>
                  <a:lnTo>
                    <a:pt x="171156" y="149687"/>
                  </a:lnTo>
                  <a:lnTo>
                    <a:pt x="168763" y="142493"/>
                  </a:lnTo>
                  <a:lnTo>
                    <a:pt x="107671" y="37845"/>
                  </a:lnTo>
                  <a:close/>
                </a:path>
                <a:path w="171450" h="461010">
                  <a:moveTo>
                    <a:pt x="104628" y="37845"/>
                  </a:moveTo>
                  <a:lnTo>
                    <a:pt x="66528" y="37845"/>
                  </a:lnTo>
                  <a:lnTo>
                    <a:pt x="66528" y="108330"/>
                  </a:lnTo>
                  <a:lnTo>
                    <a:pt x="85578" y="75673"/>
                  </a:lnTo>
                  <a:lnTo>
                    <a:pt x="69068" y="47370"/>
                  </a:lnTo>
                  <a:lnTo>
                    <a:pt x="104628" y="47370"/>
                  </a:lnTo>
                  <a:lnTo>
                    <a:pt x="104628" y="37845"/>
                  </a:lnTo>
                  <a:close/>
                </a:path>
                <a:path w="171450" h="461010">
                  <a:moveTo>
                    <a:pt x="104628" y="47370"/>
                  </a:moveTo>
                  <a:lnTo>
                    <a:pt x="102088" y="47370"/>
                  </a:lnTo>
                  <a:lnTo>
                    <a:pt x="85578" y="75673"/>
                  </a:lnTo>
                  <a:lnTo>
                    <a:pt x="104628" y="108330"/>
                  </a:lnTo>
                  <a:lnTo>
                    <a:pt x="104628" y="47370"/>
                  </a:lnTo>
                  <a:close/>
                </a:path>
                <a:path w="171450" h="461010">
                  <a:moveTo>
                    <a:pt x="102088" y="47370"/>
                  </a:moveTo>
                  <a:lnTo>
                    <a:pt x="69068" y="47370"/>
                  </a:lnTo>
                  <a:lnTo>
                    <a:pt x="85578" y="75673"/>
                  </a:lnTo>
                  <a:lnTo>
                    <a:pt x="102088" y="47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38556" y="1178052"/>
              <a:ext cx="8220456" cy="2016251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42544" y="1127760"/>
              <a:ext cx="8487156" cy="2188464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76592" y="1196721"/>
              <a:ext cx="8143875" cy="1939036"/>
            </a:xfrm>
            <a:prstGeom prst="rect">
              <a:avLst/>
            </a:prstGeom>
          </p:spPr>
        </p:pic>
      </p:grpSp>
      <p:sp>
        <p:nvSpPr>
          <p:cNvPr id="114" name="object 114"/>
          <p:cNvSpPr txBox="1"/>
          <p:nvPr/>
        </p:nvSpPr>
        <p:spPr>
          <a:xfrm>
            <a:off x="676592" y="1196721"/>
            <a:ext cx="8143875" cy="1939289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1440" marR="82550" indent="457200" algn="just">
              <a:lnSpc>
                <a:spcPct val="100000"/>
              </a:lnSpc>
              <a:spcBef>
                <a:spcPts val="275"/>
              </a:spcBef>
            </a:pPr>
            <a:r>
              <a:rPr lang="kk-KZ" sz="2400" spc="-15" dirty="0" smtClean="0">
                <a:latin typeface="Times New Roman"/>
                <a:cs typeface="Times New Roman"/>
              </a:rPr>
              <a:t>Д</a:t>
            </a:r>
            <a:r>
              <a:rPr sz="2400" spc="-5" dirty="0" err="1" smtClean="0">
                <a:latin typeface="Times New Roman"/>
                <a:cs typeface="Times New Roman"/>
              </a:rPr>
              <a:t>ененің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b="1" i="1" spc="-25" dirty="0" err="1" smtClean="0">
                <a:latin typeface="Times New Roman"/>
                <a:cs typeface="Times New Roman"/>
              </a:rPr>
              <a:t>ілгер</a:t>
            </a:r>
            <a:r>
              <a:rPr lang="kk-KZ" sz="2400" b="1" i="1" spc="-25" dirty="0" smtClean="0">
                <a:latin typeface="Times New Roman"/>
                <a:cs typeface="Times New Roman"/>
              </a:rPr>
              <a:t>і</a:t>
            </a:r>
            <a:r>
              <a:rPr sz="2400" b="1" i="1" spc="-25" dirty="0" err="1" smtClean="0">
                <a:latin typeface="Times New Roman"/>
                <a:cs typeface="Times New Roman"/>
              </a:rPr>
              <a:t>лемелі</a:t>
            </a:r>
            <a:r>
              <a:rPr sz="2400" b="1" i="1" spc="-25" dirty="0" smtClean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қозғалысы </a:t>
            </a:r>
            <a:r>
              <a:rPr sz="2400" dirty="0">
                <a:latin typeface="Times New Roman"/>
                <a:cs typeface="Times New Roman"/>
              </a:rPr>
              <a:t>деп оның әрбір екі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нүктесін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қосатын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0" dirty="0" err="1">
                <a:latin typeface="Times New Roman"/>
                <a:cs typeface="Times New Roman"/>
              </a:rPr>
              <a:t>түзулердің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5" dirty="0" err="1" smtClean="0">
                <a:latin typeface="Times New Roman"/>
                <a:cs typeface="Times New Roman"/>
              </a:rPr>
              <a:t>кез</a:t>
            </a:r>
            <a:r>
              <a:rPr lang="kk-KZ" sz="2400" spc="-15" dirty="0" smtClean="0">
                <a:latin typeface="Times New Roman"/>
                <a:cs typeface="Times New Roman"/>
              </a:rPr>
              <a:t>-</a:t>
            </a:r>
            <a:r>
              <a:rPr sz="2400" spc="-15" dirty="0" err="1" smtClean="0">
                <a:latin typeface="Times New Roman"/>
                <a:cs typeface="Times New Roman"/>
              </a:rPr>
              <a:t>келгені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өзіне-өзі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тек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параллель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қозғалатындай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қозғалысты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атаймыз.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 err="1">
                <a:latin typeface="Times New Roman"/>
                <a:cs typeface="Times New Roman"/>
              </a:rPr>
              <a:t>Демек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0" dirty="0" err="1" smtClean="0">
                <a:latin typeface="Times New Roman"/>
                <a:cs typeface="Times New Roman"/>
              </a:rPr>
              <a:t>ілгер</a:t>
            </a:r>
            <a:r>
              <a:rPr lang="kk-KZ" sz="2400" spc="-10" dirty="0" smtClean="0">
                <a:latin typeface="Times New Roman"/>
                <a:cs typeface="Times New Roman"/>
              </a:rPr>
              <a:t>і</a:t>
            </a:r>
            <a:r>
              <a:rPr sz="2400" spc="-10" dirty="0" err="1" smtClean="0">
                <a:latin typeface="Times New Roman"/>
                <a:cs typeface="Times New Roman"/>
              </a:rPr>
              <a:t>лемелі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қозғалыстағы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дене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бойынан</a:t>
            </a:r>
            <a:r>
              <a:rPr sz="2400" spc="600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алған</a:t>
            </a:r>
            <a:r>
              <a:rPr sz="2400" spc="600" dirty="0">
                <a:latin typeface="Times New Roman"/>
                <a:cs typeface="Times New Roman"/>
              </a:rPr>
              <a:t> </a:t>
            </a:r>
            <a:r>
              <a:rPr sz="2400" spc="-20" dirty="0" err="1" smtClean="0">
                <a:latin typeface="Times New Roman"/>
                <a:cs typeface="Times New Roman"/>
              </a:rPr>
              <a:t>кез</a:t>
            </a:r>
            <a:r>
              <a:rPr lang="kk-KZ" sz="2400" spc="-20" dirty="0" smtClean="0">
                <a:latin typeface="Times New Roman"/>
                <a:cs typeface="Times New Roman"/>
              </a:rPr>
              <a:t>-</a:t>
            </a:r>
            <a:r>
              <a:rPr sz="2400" spc="-20" dirty="0" err="1" smtClean="0">
                <a:latin typeface="Times New Roman"/>
                <a:cs typeface="Times New Roman"/>
              </a:rPr>
              <a:t>келген</a:t>
            </a:r>
            <a:r>
              <a:rPr sz="2400" spc="-20" dirty="0" smtClean="0">
                <a:latin typeface="Times New Roman"/>
                <a:cs typeface="Times New Roman"/>
              </a:rPr>
              <a:t> </a:t>
            </a:r>
            <a:r>
              <a:rPr sz="2400" spc="-15" dirty="0" smtClean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түзу</a:t>
            </a:r>
            <a:r>
              <a:rPr sz="2400" dirty="0">
                <a:latin typeface="Times New Roman"/>
                <a:cs typeface="Times New Roman"/>
              </a:rPr>
              <a:t> өзінің </a:t>
            </a:r>
            <a:r>
              <a:rPr sz="2400" spc="-5" dirty="0">
                <a:latin typeface="Times New Roman"/>
                <a:cs typeface="Times New Roman"/>
              </a:rPr>
              <a:t>бастапқы бағытын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өзгертпей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сақтайды.</a:t>
            </a:r>
          </a:p>
        </p:txBody>
      </p:sp>
    </p:spTree>
    <p:extLst>
      <p:ext uri="{BB962C8B-B14F-4D97-AF65-F5344CB8AC3E}">
        <p14:creationId xmlns:p14="http://schemas.microsoft.com/office/powerpoint/2010/main" val="2683676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5922" y="761746"/>
            <a:ext cx="67748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k-KZ" sz="2800" spc="-15" dirty="0" smtClean="0">
                <a:latin typeface="Arial"/>
                <a:cs typeface="Arial"/>
              </a:rPr>
              <a:t>Д</a:t>
            </a:r>
            <a:r>
              <a:rPr sz="2800" spc="-5" dirty="0" err="1" smtClean="0">
                <a:latin typeface="Arial"/>
                <a:cs typeface="Arial"/>
              </a:rPr>
              <a:t>ененің</a:t>
            </a:r>
            <a:r>
              <a:rPr sz="2800" spc="-15" dirty="0" smtClean="0">
                <a:latin typeface="Arial"/>
                <a:cs typeface="Arial"/>
              </a:rPr>
              <a:t> </a:t>
            </a:r>
            <a:r>
              <a:rPr sz="2800" spc="-20" dirty="0" err="1" smtClean="0">
                <a:latin typeface="Arial"/>
                <a:cs typeface="Arial"/>
              </a:rPr>
              <a:t>ілгер</a:t>
            </a:r>
            <a:r>
              <a:rPr lang="kk-KZ" sz="2800" spc="-20" dirty="0" smtClean="0">
                <a:latin typeface="Arial"/>
                <a:cs typeface="Arial"/>
              </a:rPr>
              <a:t>і</a:t>
            </a:r>
            <a:r>
              <a:rPr sz="2800" spc="-20" dirty="0" err="1" smtClean="0">
                <a:latin typeface="Arial"/>
                <a:cs typeface="Arial"/>
              </a:rPr>
              <a:t>лемелі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қозғалысы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9932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513343"/>
            <a:ext cx="7886700" cy="10291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08505" marR="5080" indent="-1113155">
              <a:lnSpc>
                <a:spcPct val="100000"/>
              </a:lnSpc>
              <a:spcBef>
                <a:spcPts val="105"/>
              </a:spcBef>
            </a:pPr>
            <a:r>
              <a:rPr b="0" spc="-5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Ілгер</a:t>
            </a:r>
            <a:r>
              <a:rPr lang="kk-KZ" b="0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  <a:t>і</a:t>
            </a:r>
            <a:r>
              <a:rPr b="0" spc="-5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лемелі</a:t>
            </a:r>
            <a:r>
              <a:rPr b="0" spc="-6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қозғалыстың</a:t>
            </a:r>
            <a:r>
              <a:rPr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5" dirty="0">
                <a:solidFill>
                  <a:srgbClr val="000000"/>
                </a:solidFill>
                <a:latin typeface="Times New Roman"/>
                <a:cs typeface="Times New Roman"/>
              </a:rPr>
              <a:t>қасиетін </a:t>
            </a:r>
            <a:r>
              <a:rPr b="0" spc="-7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сипаттайтын</a:t>
            </a:r>
            <a:r>
              <a:rPr b="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теорема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94131" y="1944623"/>
            <a:ext cx="8488680" cy="1823085"/>
            <a:chOff x="294131" y="1944623"/>
            <a:chExt cx="8488680" cy="18230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143" y="1994915"/>
              <a:ext cx="8220456" cy="16459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131" y="1944623"/>
              <a:ext cx="8488680" cy="18227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053" y="2012568"/>
              <a:ext cx="8143875" cy="156971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28053" y="2012569"/>
            <a:ext cx="8143875" cy="156972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1440" marR="82550" indent="457200" algn="just">
              <a:lnSpc>
                <a:spcPct val="100000"/>
              </a:lnSpc>
              <a:spcBef>
                <a:spcPts val="280"/>
              </a:spcBef>
            </a:pPr>
            <a:r>
              <a:rPr sz="2400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Теорема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Дененің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 err="1" smtClean="0">
                <a:latin typeface="Times New Roman"/>
                <a:cs typeface="Times New Roman"/>
              </a:rPr>
              <a:t>ілгер</a:t>
            </a:r>
            <a:r>
              <a:rPr lang="kk-KZ" sz="2400" spc="-10" dirty="0" smtClean="0">
                <a:latin typeface="Times New Roman"/>
                <a:cs typeface="Times New Roman"/>
              </a:rPr>
              <a:t>і</a:t>
            </a:r>
            <a:r>
              <a:rPr sz="2400" spc="-10" dirty="0" err="1" smtClean="0">
                <a:latin typeface="Times New Roman"/>
                <a:cs typeface="Times New Roman"/>
              </a:rPr>
              <a:t>лемелі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қозғалысы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кезінде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оның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әрбір нүктесі </a:t>
            </a:r>
            <a:r>
              <a:rPr sz="2400" spc="-10" dirty="0">
                <a:latin typeface="Times New Roman"/>
                <a:cs typeface="Times New Roman"/>
              </a:rPr>
              <a:t>бірдей траектория </a:t>
            </a:r>
            <a:r>
              <a:rPr sz="2400" dirty="0">
                <a:latin typeface="Times New Roman"/>
                <a:cs typeface="Times New Roman"/>
              </a:rPr>
              <a:t>сызады және әрбір </a:t>
            </a:r>
            <a:r>
              <a:rPr sz="2400" spc="-10" dirty="0">
                <a:latin typeface="Times New Roman"/>
                <a:cs typeface="Times New Roman"/>
              </a:rPr>
              <a:t>уақыт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мезетінде </a:t>
            </a:r>
            <a:r>
              <a:rPr sz="2400" spc="-15" dirty="0">
                <a:latin typeface="Times New Roman"/>
                <a:cs typeface="Times New Roman"/>
              </a:rPr>
              <a:t>олардың </a:t>
            </a:r>
            <a:r>
              <a:rPr sz="2400" dirty="0">
                <a:latin typeface="Times New Roman"/>
                <a:cs typeface="Times New Roman"/>
              </a:rPr>
              <a:t>жылдамдықтары мен </a:t>
            </a:r>
            <a:r>
              <a:rPr sz="2400" spc="-25" dirty="0">
                <a:latin typeface="Times New Roman"/>
                <a:cs typeface="Times New Roman"/>
              </a:rPr>
              <a:t>үдеулері </a:t>
            </a:r>
            <a:r>
              <a:rPr sz="2400" dirty="0">
                <a:latin typeface="Times New Roman"/>
                <a:cs typeface="Times New Roman"/>
              </a:rPr>
              <a:t>де </a:t>
            </a:r>
            <a:r>
              <a:rPr sz="2400" spc="-10" dirty="0">
                <a:latin typeface="Times New Roman"/>
                <a:cs typeface="Times New Roman"/>
              </a:rPr>
              <a:t>бірдей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болады.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6097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0849" y="17144"/>
            <a:ext cx="7842884" cy="881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kk-KZ" sz="2800" b="0" spc="-40" dirty="0" smtClean="0">
                <a:solidFill>
                  <a:srgbClr val="000000"/>
                </a:solidFill>
                <a:latin typeface="Calibri"/>
                <a:cs typeface="Calibri"/>
              </a:rPr>
              <a:t>Д</a:t>
            </a:r>
            <a:r>
              <a:rPr sz="2800" b="0" spc="-10" dirty="0" smtClean="0">
                <a:solidFill>
                  <a:srgbClr val="000000"/>
                </a:solidFill>
                <a:latin typeface="Calibri"/>
                <a:cs typeface="Calibri"/>
              </a:rPr>
              <a:t>ЕНЕНІҢ</a:t>
            </a:r>
            <a:r>
              <a:rPr sz="2800" b="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Calibri"/>
                <a:cs typeface="Calibri"/>
              </a:rPr>
              <a:t>АЙНАЛМАЛЫ</a:t>
            </a:r>
            <a:r>
              <a:rPr sz="2800" b="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Calibri"/>
                <a:cs typeface="Calibri"/>
              </a:rPr>
              <a:t>ҚОЗҒАЛЫСЫ</a:t>
            </a:r>
            <a:endParaRPr sz="2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2800" b="0" spc="-10" dirty="0" smtClean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kk-KZ" sz="2800" b="0" i="1" spc="-10" dirty="0" smtClean="0">
                <a:solidFill>
                  <a:srgbClr val="000000"/>
                </a:solidFill>
                <a:latin typeface="Calibri"/>
                <a:cs typeface="Calibri"/>
              </a:rPr>
              <a:t>Д</a:t>
            </a:r>
            <a:r>
              <a:rPr sz="2800" b="0" i="1" spc="-5" dirty="0" err="1" smtClean="0">
                <a:solidFill>
                  <a:srgbClr val="000000"/>
                </a:solidFill>
                <a:latin typeface="Calibri"/>
                <a:cs typeface="Calibri"/>
              </a:rPr>
              <a:t>ененің</a:t>
            </a:r>
            <a:r>
              <a:rPr sz="2800" b="0" i="1" spc="15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i="1" spc="-10" dirty="0">
                <a:solidFill>
                  <a:srgbClr val="000000"/>
                </a:solidFill>
                <a:latin typeface="Calibri"/>
                <a:cs typeface="Calibri"/>
              </a:rPr>
              <a:t>бекітілген</a:t>
            </a:r>
            <a:r>
              <a:rPr sz="2800" b="0" i="1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i="1" spc="-10" dirty="0">
                <a:solidFill>
                  <a:srgbClr val="000000"/>
                </a:solidFill>
                <a:latin typeface="Calibri"/>
                <a:cs typeface="Calibri"/>
              </a:rPr>
              <a:t>ості</a:t>
            </a:r>
            <a:r>
              <a:rPr sz="2800" b="0" i="1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i="1" spc="-5" dirty="0">
                <a:solidFill>
                  <a:srgbClr val="000000"/>
                </a:solidFill>
                <a:latin typeface="Calibri"/>
                <a:cs typeface="Calibri"/>
              </a:rPr>
              <a:t>айнала қозғалуы</a:t>
            </a:r>
            <a:r>
              <a:rPr sz="2800" b="0" spc="-5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62025" y="2601467"/>
            <a:ext cx="1691639" cy="1968500"/>
            <a:chOff x="662025" y="2601467"/>
            <a:chExt cx="1691639" cy="1968500"/>
          </a:xfrm>
        </p:grpSpPr>
        <p:sp>
          <p:nvSpPr>
            <p:cNvPr id="4" name="object 4"/>
            <p:cNvSpPr/>
            <p:nvPr/>
          </p:nvSpPr>
          <p:spPr>
            <a:xfrm>
              <a:off x="712787" y="2884677"/>
              <a:ext cx="1616710" cy="1355725"/>
            </a:xfrm>
            <a:custGeom>
              <a:avLst/>
              <a:gdLst/>
              <a:ahLst/>
              <a:cxnLst/>
              <a:rect l="l" t="t" r="r" b="b"/>
              <a:pathLst>
                <a:path w="1616710" h="1355725">
                  <a:moveTo>
                    <a:pt x="547687" y="0"/>
                  </a:moveTo>
                  <a:lnTo>
                    <a:pt x="1616138" y="842899"/>
                  </a:lnTo>
                </a:path>
                <a:path w="1616710" h="1355725">
                  <a:moveTo>
                    <a:pt x="0" y="388874"/>
                  </a:moveTo>
                  <a:lnTo>
                    <a:pt x="1223962" y="1355725"/>
                  </a:lnTo>
                </a:path>
              </a:pathLst>
            </a:custGeom>
            <a:ln w="95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8613" y="2610992"/>
              <a:ext cx="1409700" cy="1778000"/>
            </a:xfrm>
            <a:custGeom>
              <a:avLst/>
              <a:gdLst/>
              <a:ahLst/>
              <a:cxnLst/>
              <a:rect l="l" t="t" r="r" b="b"/>
              <a:pathLst>
                <a:path w="1409700" h="1778000">
                  <a:moveTo>
                    <a:pt x="0" y="1777492"/>
                  </a:moveTo>
                  <a:lnTo>
                    <a:pt x="14095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1073" y="3251599"/>
              <a:ext cx="1189355" cy="1020444"/>
            </a:xfrm>
            <a:custGeom>
              <a:avLst/>
              <a:gdLst/>
              <a:ahLst/>
              <a:cxnLst/>
              <a:rect l="l" t="t" r="r" b="b"/>
              <a:pathLst>
                <a:path w="1189355" h="1020445">
                  <a:moveTo>
                    <a:pt x="395083" y="762108"/>
                  </a:moveTo>
                  <a:lnTo>
                    <a:pt x="344922" y="720723"/>
                  </a:lnTo>
                  <a:lnTo>
                    <a:pt x="297628" y="678352"/>
                  </a:lnTo>
                  <a:lnTo>
                    <a:pt x="253327" y="635239"/>
                  </a:lnTo>
                  <a:lnTo>
                    <a:pt x="212148" y="591632"/>
                  </a:lnTo>
                  <a:lnTo>
                    <a:pt x="174217" y="547774"/>
                  </a:lnTo>
                  <a:lnTo>
                    <a:pt x="139661" y="503912"/>
                  </a:lnTo>
                  <a:lnTo>
                    <a:pt x="108608" y="460292"/>
                  </a:lnTo>
                  <a:lnTo>
                    <a:pt x="81184" y="417158"/>
                  </a:lnTo>
                  <a:lnTo>
                    <a:pt x="57518" y="374758"/>
                  </a:lnTo>
                  <a:lnTo>
                    <a:pt x="37737" y="333335"/>
                  </a:lnTo>
                  <a:lnTo>
                    <a:pt x="21967" y="293137"/>
                  </a:lnTo>
                  <a:lnTo>
                    <a:pt x="10336" y="254409"/>
                  </a:lnTo>
                  <a:lnTo>
                    <a:pt x="0" y="182343"/>
                  </a:lnTo>
                  <a:lnTo>
                    <a:pt x="1549" y="149497"/>
                  </a:lnTo>
                  <a:lnTo>
                    <a:pt x="18718" y="91408"/>
                  </a:lnTo>
                  <a:lnTo>
                    <a:pt x="55045" y="45528"/>
                  </a:lnTo>
                  <a:lnTo>
                    <a:pt x="107648" y="15498"/>
                  </a:lnTo>
                  <a:lnTo>
                    <a:pt x="174061" y="1316"/>
                  </a:lnTo>
                  <a:lnTo>
                    <a:pt x="211776" y="0"/>
                  </a:lnTo>
                  <a:lnTo>
                    <a:pt x="252138" y="2442"/>
                  </a:lnTo>
                  <a:lnTo>
                    <a:pt x="294880" y="8575"/>
                  </a:lnTo>
                  <a:lnTo>
                    <a:pt x="339733" y="18332"/>
                  </a:lnTo>
                  <a:lnTo>
                    <a:pt x="386429" y="31645"/>
                  </a:lnTo>
                  <a:lnTo>
                    <a:pt x="434701" y="48447"/>
                  </a:lnTo>
                  <a:lnTo>
                    <a:pt x="484279" y="68669"/>
                  </a:lnTo>
                  <a:lnTo>
                    <a:pt x="534895" y="92244"/>
                  </a:lnTo>
                  <a:lnTo>
                    <a:pt x="586282" y="119104"/>
                  </a:lnTo>
                  <a:lnTo>
                    <a:pt x="638171" y="149182"/>
                  </a:lnTo>
                  <a:lnTo>
                    <a:pt x="690293" y="182410"/>
                  </a:lnTo>
                  <a:lnTo>
                    <a:pt x="742382" y="218720"/>
                  </a:lnTo>
                  <a:lnTo>
                    <a:pt x="794167" y="258045"/>
                  </a:lnTo>
                  <a:lnTo>
                    <a:pt x="844338" y="299449"/>
                  </a:lnTo>
                  <a:lnTo>
                    <a:pt x="891642" y="341838"/>
                  </a:lnTo>
                  <a:lnTo>
                    <a:pt x="935951" y="384966"/>
                  </a:lnTo>
                  <a:lnTo>
                    <a:pt x="977139" y="428588"/>
                  </a:lnTo>
                  <a:lnTo>
                    <a:pt x="1015077" y="472458"/>
                  </a:lnTo>
                  <a:lnTo>
                    <a:pt x="1049640" y="516330"/>
                  </a:lnTo>
                  <a:lnTo>
                    <a:pt x="1080699" y="559959"/>
                  </a:lnTo>
                  <a:lnTo>
                    <a:pt x="1108127" y="603099"/>
                  </a:lnTo>
                  <a:lnTo>
                    <a:pt x="1131797" y="645506"/>
                  </a:lnTo>
                  <a:lnTo>
                    <a:pt x="1151582" y="686933"/>
                  </a:lnTo>
                  <a:lnTo>
                    <a:pt x="1167354" y="727135"/>
                  </a:lnTo>
                  <a:lnTo>
                    <a:pt x="1178987" y="765866"/>
                  </a:lnTo>
                  <a:lnTo>
                    <a:pt x="1189324" y="837935"/>
                  </a:lnTo>
                  <a:lnTo>
                    <a:pt x="1187773" y="870781"/>
                  </a:lnTo>
                  <a:lnTo>
                    <a:pt x="1170599" y="928871"/>
                  </a:lnTo>
                  <a:lnTo>
                    <a:pt x="1134264" y="974751"/>
                  </a:lnTo>
                  <a:lnTo>
                    <a:pt x="1081654" y="1004781"/>
                  </a:lnTo>
                  <a:lnTo>
                    <a:pt x="1015234" y="1018960"/>
                  </a:lnTo>
                  <a:lnTo>
                    <a:pt x="977516" y="1020275"/>
                  </a:lnTo>
                  <a:lnTo>
                    <a:pt x="937150" y="1017830"/>
                  </a:lnTo>
                  <a:lnTo>
                    <a:pt x="894405" y="1011693"/>
                  </a:lnTo>
                  <a:lnTo>
                    <a:pt x="849549" y="1001931"/>
                  </a:lnTo>
                  <a:lnTo>
                    <a:pt x="802849" y="988612"/>
                  </a:lnTo>
                  <a:lnTo>
                    <a:pt x="754575" y="971804"/>
                  </a:lnTo>
                  <a:lnTo>
                    <a:pt x="704994" y="951573"/>
                  </a:lnTo>
                  <a:lnTo>
                    <a:pt x="654374" y="927988"/>
                  </a:lnTo>
                  <a:lnTo>
                    <a:pt x="602984" y="901115"/>
                  </a:lnTo>
                  <a:lnTo>
                    <a:pt x="551091" y="871024"/>
                  </a:lnTo>
                  <a:lnTo>
                    <a:pt x="498965" y="837780"/>
                  </a:lnTo>
                  <a:lnTo>
                    <a:pt x="446873" y="801452"/>
                  </a:lnTo>
                  <a:lnTo>
                    <a:pt x="395083" y="76210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0920" y="2784582"/>
              <a:ext cx="1650364" cy="1564640"/>
            </a:xfrm>
            <a:custGeom>
              <a:avLst/>
              <a:gdLst/>
              <a:ahLst/>
              <a:cxnLst/>
              <a:rect l="l" t="t" r="r" b="b"/>
              <a:pathLst>
                <a:path w="1650364" h="1564639">
                  <a:moveTo>
                    <a:pt x="326971" y="117113"/>
                  </a:moveTo>
                  <a:lnTo>
                    <a:pt x="370565" y="113803"/>
                  </a:lnTo>
                  <a:lnTo>
                    <a:pt x="418633" y="117970"/>
                  </a:lnTo>
                  <a:lnTo>
                    <a:pt x="470978" y="121042"/>
                  </a:lnTo>
                  <a:lnTo>
                    <a:pt x="527402" y="114446"/>
                  </a:lnTo>
                  <a:lnTo>
                    <a:pt x="559706" y="100905"/>
                  </a:lnTo>
                  <a:lnTo>
                    <a:pt x="591057" y="79458"/>
                  </a:lnTo>
                  <a:lnTo>
                    <a:pt x="623188" y="54374"/>
                  </a:lnTo>
                  <a:lnTo>
                    <a:pt x="657834" y="29923"/>
                  </a:lnTo>
                  <a:lnTo>
                    <a:pt x="696731" y="10375"/>
                  </a:lnTo>
                  <a:lnTo>
                    <a:pt x="741614" y="0"/>
                  </a:lnTo>
                  <a:lnTo>
                    <a:pt x="794217" y="3067"/>
                  </a:lnTo>
                  <a:lnTo>
                    <a:pt x="870142" y="24383"/>
                  </a:lnTo>
                  <a:lnTo>
                    <a:pt x="913888" y="40586"/>
                  </a:lnTo>
                  <a:lnTo>
                    <a:pt x="960337" y="59883"/>
                  </a:lnTo>
                  <a:lnTo>
                    <a:pt x="1008624" y="81823"/>
                  </a:lnTo>
                  <a:lnTo>
                    <a:pt x="1057885" y="105953"/>
                  </a:lnTo>
                  <a:lnTo>
                    <a:pt x="1107253" y="131821"/>
                  </a:lnTo>
                  <a:lnTo>
                    <a:pt x="1155866" y="158976"/>
                  </a:lnTo>
                  <a:lnTo>
                    <a:pt x="1202857" y="186965"/>
                  </a:lnTo>
                  <a:lnTo>
                    <a:pt x="1247363" y="215336"/>
                  </a:lnTo>
                  <a:lnTo>
                    <a:pt x="1288518" y="243638"/>
                  </a:lnTo>
                  <a:lnTo>
                    <a:pt x="1325458" y="271418"/>
                  </a:lnTo>
                  <a:lnTo>
                    <a:pt x="1366129" y="305126"/>
                  </a:lnTo>
                  <a:lnTo>
                    <a:pt x="1405063" y="340506"/>
                  </a:lnTo>
                  <a:lnTo>
                    <a:pt x="1442005" y="377357"/>
                  </a:lnTo>
                  <a:lnTo>
                    <a:pt x="1476695" y="415477"/>
                  </a:lnTo>
                  <a:lnTo>
                    <a:pt x="1508878" y="454663"/>
                  </a:lnTo>
                  <a:lnTo>
                    <a:pt x="1538294" y="494715"/>
                  </a:lnTo>
                  <a:lnTo>
                    <a:pt x="1564686" y="535429"/>
                  </a:lnTo>
                  <a:lnTo>
                    <a:pt x="1587797" y="576604"/>
                  </a:lnTo>
                  <a:lnTo>
                    <a:pt x="1607370" y="618039"/>
                  </a:lnTo>
                  <a:lnTo>
                    <a:pt x="1623146" y="659530"/>
                  </a:lnTo>
                  <a:lnTo>
                    <a:pt x="1636220" y="706891"/>
                  </a:lnTo>
                  <a:lnTo>
                    <a:pt x="1644871" y="756429"/>
                  </a:lnTo>
                  <a:lnTo>
                    <a:pt x="1649341" y="807377"/>
                  </a:lnTo>
                  <a:lnTo>
                    <a:pt x="1649872" y="858968"/>
                  </a:lnTo>
                  <a:lnTo>
                    <a:pt x="1646707" y="910434"/>
                  </a:lnTo>
                  <a:lnTo>
                    <a:pt x="1640089" y="961009"/>
                  </a:lnTo>
                  <a:lnTo>
                    <a:pt x="1630259" y="1009925"/>
                  </a:lnTo>
                  <a:lnTo>
                    <a:pt x="1617461" y="1056415"/>
                  </a:lnTo>
                  <a:lnTo>
                    <a:pt x="1601937" y="1099712"/>
                  </a:lnTo>
                  <a:lnTo>
                    <a:pt x="1579665" y="1145367"/>
                  </a:lnTo>
                  <a:lnTo>
                    <a:pt x="1551492" y="1189035"/>
                  </a:lnTo>
                  <a:lnTo>
                    <a:pt x="1518518" y="1230646"/>
                  </a:lnTo>
                  <a:lnTo>
                    <a:pt x="1481842" y="1270130"/>
                  </a:lnTo>
                  <a:lnTo>
                    <a:pt x="1442565" y="1307418"/>
                  </a:lnTo>
                  <a:lnTo>
                    <a:pt x="1401787" y="1342439"/>
                  </a:lnTo>
                  <a:lnTo>
                    <a:pt x="1360606" y="1375123"/>
                  </a:lnTo>
                  <a:lnTo>
                    <a:pt x="1320124" y="1405401"/>
                  </a:lnTo>
                  <a:lnTo>
                    <a:pt x="1279318" y="1434304"/>
                  </a:lnTo>
                  <a:lnTo>
                    <a:pt x="1236637" y="1462337"/>
                  </a:lnTo>
                  <a:lnTo>
                    <a:pt x="1192527" y="1488644"/>
                  </a:lnTo>
                  <a:lnTo>
                    <a:pt x="1147436" y="1512367"/>
                  </a:lnTo>
                  <a:lnTo>
                    <a:pt x="1101808" y="1532649"/>
                  </a:lnTo>
                  <a:lnTo>
                    <a:pt x="1056091" y="1548633"/>
                  </a:lnTo>
                  <a:lnTo>
                    <a:pt x="1010731" y="1559462"/>
                  </a:lnTo>
                  <a:lnTo>
                    <a:pt x="966175" y="1564278"/>
                  </a:lnTo>
                  <a:lnTo>
                    <a:pt x="921933" y="1561756"/>
                  </a:lnTo>
                  <a:lnTo>
                    <a:pt x="877372" y="1552078"/>
                  </a:lnTo>
                  <a:lnTo>
                    <a:pt x="832718" y="1536793"/>
                  </a:lnTo>
                  <a:lnTo>
                    <a:pt x="788200" y="1517447"/>
                  </a:lnTo>
                  <a:lnTo>
                    <a:pt x="744045" y="1495589"/>
                  </a:lnTo>
                  <a:lnTo>
                    <a:pt x="700481" y="1472767"/>
                  </a:lnTo>
                  <a:lnTo>
                    <a:pt x="657735" y="1450528"/>
                  </a:lnTo>
                  <a:lnTo>
                    <a:pt x="616036" y="1430420"/>
                  </a:lnTo>
                  <a:lnTo>
                    <a:pt x="569651" y="1411038"/>
                  </a:lnTo>
                  <a:lnTo>
                    <a:pt x="524363" y="1393843"/>
                  </a:lnTo>
                  <a:lnTo>
                    <a:pt x="480005" y="1376749"/>
                  </a:lnTo>
                  <a:lnTo>
                    <a:pt x="436410" y="1357667"/>
                  </a:lnTo>
                  <a:lnTo>
                    <a:pt x="393413" y="1334507"/>
                  </a:lnTo>
                  <a:lnTo>
                    <a:pt x="350846" y="1305183"/>
                  </a:lnTo>
                  <a:lnTo>
                    <a:pt x="308543" y="1267606"/>
                  </a:lnTo>
                  <a:lnTo>
                    <a:pt x="277890" y="1235186"/>
                  </a:lnTo>
                  <a:lnTo>
                    <a:pt x="245592" y="1197909"/>
                  </a:lnTo>
                  <a:lnTo>
                    <a:pt x="212455" y="1156707"/>
                  </a:lnTo>
                  <a:lnTo>
                    <a:pt x="179288" y="1112514"/>
                  </a:lnTo>
                  <a:lnTo>
                    <a:pt x="146896" y="1066263"/>
                  </a:lnTo>
                  <a:lnTo>
                    <a:pt x="116088" y="1018889"/>
                  </a:lnTo>
                  <a:lnTo>
                    <a:pt x="87669" y="971325"/>
                  </a:lnTo>
                  <a:lnTo>
                    <a:pt x="62448" y="924503"/>
                  </a:lnTo>
                  <a:lnTo>
                    <a:pt x="41231" y="879358"/>
                  </a:lnTo>
                  <a:lnTo>
                    <a:pt x="24825" y="836822"/>
                  </a:lnTo>
                  <a:lnTo>
                    <a:pt x="10892" y="785461"/>
                  </a:lnTo>
                  <a:lnTo>
                    <a:pt x="2887" y="733920"/>
                  </a:lnTo>
                  <a:lnTo>
                    <a:pt x="0" y="682714"/>
                  </a:lnTo>
                  <a:lnTo>
                    <a:pt x="1416" y="632352"/>
                  </a:lnTo>
                  <a:lnTo>
                    <a:pt x="6325" y="583348"/>
                  </a:lnTo>
                  <a:lnTo>
                    <a:pt x="13913" y="536213"/>
                  </a:lnTo>
                  <a:lnTo>
                    <a:pt x="23369" y="491460"/>
                  </a:lnTo>
                  <a:lnTo>
                    <a:pt x="33880" y="449599"/>
                  </a:lnTo>
                  <a:lnTo>
                    <a:pt x="52541" y="397260"/>
                  </a:lnTo>
                  <a:lnTo>
                    <a:pt x="78086" y="347882"/>
                  </a:lnTo>
                  <a:lnTo>
                    <a:pt x="107914" y="302136"/>
                  </a:lnTo>
                  <a:lnTo>
                    <a:pt x="139420" y="260698"/>
                  </a:lnTo>
                  <a:lnTo>
                    <a:pt x="170004" y="224242"/>
                  </a:lnTo>
                  <a:lnTo>
                    <a:pt x="197063" y="193440"/>
                  </a:lnTo>
                  <a:lnTo>
                    <a:pt x="230225" y="159993"/>
                  </a:lnTo>
                  <a:lnTo>
                    <a:pt x="290315" y="126771"/>
                  </a:lnTo>
                  <a:lnTo>
                    <a:pt x="326971" y="117113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2025" y="4227702"/>
              <a:ext cx="346583" cy="34175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66750" y="4997577"/>
            <a:ext cx="83121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Дененің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барлық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нүктелері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қозғалыс</a:t>
            </a:r>
            <a:r>
              <a:rPr sz="2400" spc="3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кезінде</a:t>
            </a:r>
            <a:r>
              <a:rPr sz="2400" spc="3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центрі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айналу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осінде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жататын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шеңбер</a:t>
            </a:r>
            <a:r>
              <a:rPr sz="2400" dirty="0">
                <a:latin typeface="Times New Roman"/>
                <a:cs typeface="Times New Roman"/>
              </a:rPr>
              <a:t> доғасын </a:t>
            </a:r>
            <a:r>
              <a:rPr sz="2400" spc="-5" dirty="0">
                <a:latin typeface="Times New Roman"/>
                <a:cs typeface="Times New Roman"/>
              </a:rPr>
              <a:t>сызады.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65372" y="2231897"/>
            <a:ext cx="54152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  <a:tabLst>
                <a:tab pos="1450975" algn="l"/>
                <a:tab pos="3226435" algn="l"/>
                <a:tab pos="4558665" algn="l"/>
              </a:tabLst>
            </a:pPr>
            <a:r>
              <a:rPr sz="2400" dirty="0">
                <a:latin typeface="Times New Roman"/>
                <a:cs typeface="Times New Roman"/>
              </a:rPr>
              <a:t>Дененің	қозғалысы	</a:t>
            </a:r>
            <a:r>
              <a:rPr sz="2400" spc="-10" dirty="0">
                <a:latin typeface="Times New Roman"/>
                <a:cs typeface="Times New Roman"/>
              </a:rPr>
              <a:t>кезінде	</a:t>
            </a:r>
            <a:r>
              <a:rPr sz="2400" i="1" spc="-5" dirty="0">
                <a:latin typeface="Times New Roman"/>
                <a:cs typeface="Times New Roman"/>
              </a:rPr>
              <a:t>АВ</a:t>
            </a:r>
            <a:endParaRPr sz="24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tabLst>
                <a:tab pos="1661160" algn="l"/>
                <a:tab pos="3148965" algn="l"/>
                <a:tab pos="4662170" algn="l"/>
              </a:tabLst>
            </a:pPr>
            <a:r>
              <a:rPr sz="2400" dirty="0">
                <a:latin typeface="Times New Roman"/>
                <a:cs typeface="Times New Roman"/>
              </a:rPr>
              <a:t>тү</a:t>
            </a:r>
            <a:r>
              <a:rPr sz="2400" spc="-65" dirty="0">
                <a:latin typeface="Times New Roman"/>
                <a:cs typeface="Times New Roman"/>
              </a:rPr>
              <a:t>з</a:t>
            </a:r>
            <a:r>
              <a:rPr sz="2400" spc="20" dirty="0">
                <a:latin typeface="Times New Roman"/>
                <a:cs typeface="Times New Roman"/>
              </a:rPr>
              <a:t>у</a:t>
            </a:r>
            <a:r>
              <a:rPr sz="2400" dirty="0">
                <a:latin typeface="Times New Roman"/>
                <a:cs typeface="Times New Roman"/>
              </a:rPr>
              <a:t>ін</a:t>
            </a:r>
            <a:r>
              <a:rPr sz="2400" spc="5" dirty="0">
                <a:latin typeface="Times New Roman"/>
                <a:cs typeface="Times New Roman"/>
              </a:rPr>
              <a:t>д</a:t>
            </a:r>
            <a:r>
              <a:rPr sz="2400" dirty="0">
                <a:latin typeface="Times New Roman"/>
                <a:cs typeface="Times New Roman"/>
              </a:rPr>
              <a:t>е	ж</a:t>
            </a:r>
            <a:r>
              <a:rPr sz="2400" spc="-60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т</a:t>
            </a:r>
            <a:r>
              <a:rPr sz="2400" spc="-10" dirty="0">
                <a:latin typeface="Times New Roman"/>
                <a:cs typeface="Times New Roman"/>
              </a:rPr>
              <a:t>қ</a:t>
            </a:r>
            <a:r>
              <a:rPr sz="2400" dirty="0">
                <a:latin typeface="Times New Roman"/>
                <a:cs typeface="Times New Roman"/>
              </a:rPr>
              <a:t>ан	ба</a:t>
            </a:r>
            <a:r>
              <a:rPr sz="2400" spc="-35" dirty="0">
                <a:latin typeface="Times New Roman"/>
                <a:cs typeface="Times New Roman"/>
              </a:rPr>
              <a:t>р</a:t>
            </a:r>
            <a:r>
              <a:rPr sz="2400" spc="-5" dirty="0">
                <a:latin typeface="Times New Roman"/>
                <a:cs typeface="Times New Roman"/>
              </a:rPr>
              <a:t>лы</a:t>
            </a:r>
            <a:r>
              <a:rPr sz="2400" dirty="0">
                <a:latin typeface="Times New Roman"/>
                <a:cs typeface="Times New Roman"/>
              </a:rPr>
              <a:t>қ	</a:t>
            </a:r>
            <a:r>
              <a:rPr sz="2400" spc="-5" dirty="0">
                <a:latin typeface="Times New Roman"/>
                <a:cs typeface="Times New Roman"/>
              </a:rPr>
              <a:t>нү</a:t>
            </a:r>
            <a:r>
              <a:rPr sz="2400" spc="-40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те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65372" y="2963366"/>
            <a:ext cx="17894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қозғ</a:t>
            </a:r>
            <a:r>
              <a:rPr sz="2400" spc="15" dirty="0">
                <a:latin typeface="Times New Roman"/>
                <a:cs typeface="Times New Roman"/>
              </a:rPr>
              <a:t>а</a:t>
            </a:r>
            <a:r>
              <a:rPr sz="2400" spc="-5" dirty="0">
                <a:latin typeface="Times New Roman"/>
                <a:cs typeface="Times New Roman"/>
              </a:rPr>
              <a:t>л</a:t>
            </a:r>
            <a:r>
              <a:rPr sz="2400" spc="-10" dirty="0">
                <a:latin typeface="Times New Roman"/>
                <a:cs typeface="Times New Roman"/>
              </a:rPr>
              <a:t>м</a:t>
            </a:r>
            <a:r>
              <a:rPr sz="2400" dirty="0">
                <a:latin typeface="Times New Roman"/>
                <a:cs typeface="Times New Roman"/>
              </a:rPr>
              <a:t>айд</a:t>
            </a:r>
            <a:r>
              <a:rPr sz="2400" spc="-5" dirty="0">
                <a:latin typeface="Times New Roman"/>
                <a:cs typeface="Times New Roman"/>
              </a:rPr>
              <a:t>ы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07870" y="2173986"/>
            <a:ext cx="1809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Times New Roman"/>
                <a:cs typeface="Times New Roman"/>
              </a:rPr>
              <a:t>B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434174" y="2453894"/>
            <a:ext cx="1010919" cy="1804035"/>
            <a:chOff x="1434174" y="2453894"/>
            <a:chExt cx="1010919" cy="1804035"/>
          </a:xfrm>
        </p:grpSpPr>
        <p:sp>
          <p:nvSpPr>
            <p:cNvPr id="14" name="object 14"/>
            <p:cNvSpPr/>
            <p:nvPr/>
          </p:nvSpPr>
          <p:spPr>
            <a:xfrm>
              <a:off x="1440524" y="3014067"/>
              <a:ext cx="607060" cy="520700"/>
            </a:xfrm>
            <a:custGeom>
              <a:avLst/>
              <a:gdLst/>
              <a:ahLst/>
              <a:cxnLst/>
              <a:rect l="l" t="t" r="r" b="b"/>
              <a:pathLst>
                <a:path w="607060" h="520700">
                  <a:moveTo>
                    <a:pt x="201331" y="389151"/>
                  </a:moveTo>
                  <a:lnTo>
                    <a:pt x="151637" y="346406"/>
                  </a:lnTo>
                  <a:lnTo>
                    <a:pt x="108059" y="302151"/>
                  </a:lnTo>
                  <a:lnTo>
                    <a:pt x="71113" y="257386"/>
                  </a:lnTo>
                  <a:lnTo>
                    <a:pt x="41317" y="213114"/>
                  </a:lnTo>
                  <a:lnTo>
                    <a:pt x="19187" y="170336"/>
                  </a:lnTo>
                  <a:lnTo>
                    <a:pt x="5243" y="130052"/>
                  </a:lnTo>
                  <a:lnTo>
                    <a:pt x="0" y="93265"/>
                  </a:lnTo>
                  <a:lnTo>
                    <a:pt x="3976" y="60976"/>
                  </a:lnTo>
                  <a:lnTo>
                    <a:pt x="17689" y="34186"/>
                  </a:lnTo>
                  <a:lnTo>
                    <a:pt x="40639" y="14648"/>
                  </a:lnTo>
                  <a:lnTo>
                    <a:pt x="71170" y="3345"/>
                  </a:lnTo>
                  <a:lnTo>
                    <a:pt x="108188" y="0"/>
                  </a:lnTo>
                  <a:lnTo>
                    <a:pt x="150599" y="4334"/>
                  </a:lnTo>
                  <a:lnTo>
                    <a:pt x="197311" y="16070"/>
                  </a:lnTo>
                  <a:lnTo>
                    <a:pt x="247229" y="34929"/>
                  </a:lnTo>
                  <a:lnTo>
                    <a:pt x="299261" y="60634"/>
                  </a:lnTo>
                  <a:lnTo>
                    <a:pt x="352314" y="92906"/>
                  </a:lnTo>
                  <a:lnTo>
                    <a:pt x="405293" y="131468"/>
                  </a:lnTo>
                  <a:lnTo>
                    <a:pt x="455023" y="174213"/>
                  </a:lnTo>
                  <a:lnTo>
                    <a:pt x="498630" y="218468"/>
                  </a:lnTo>
                  <a:lnTo>
                    <a:pt x="535595" y="263233"/>
                  </a:lnTo>
                  <a:lnTo>
                    <a:pt x="565400" y="307505"/>
                  </a:lnTo>
                  <a:lnTo>
                    <a:pt x="587530" y="350283"/>
                  </a:lnTo>
                  <a:lnTo>
                    <a:pt x="601465" y="390567"/>
                  </a:lnTo>
                  <a:lnTo>
                    <a:pt x="606689" y="427354"/>
                  </a:lnTo>
                  <a:lnTo>
                    <a:pt x="602685" y="459643"/>
                  </a:lnTo>
                  <a:lnTo>
                    <a:pt x="588935" y="486433"/>
                  </a:lnTo>
                  <a:lnTo>
                    <a:pt x="566017" y="505938"/>
                  </a:lnTo>
                  <a:lnTo>
                    <a:pt x="535504" y="517223"/>
                  </a:lnTo>
                  <a:lnTo>
                    <a:pt x="498492" y="520563"/>
                  </a:lnTo>
                  <a:lnTo>
                    <a:pt x="456076" y="516233"/>
                  </a:lnTo>
                  <a:lnTo>
                    <a:pt x="409354" y="504507"/>
                  </a:lnTo>
                  <a:lnTo>
                    <a:pt x="359422" y="485662"/>
                  </a:lnTo>
                  <a:lnTo>
                    <a:pt x="307376" y="459970"/>
                  </a:lnTo>
                  <a:lnTo>
                    <a:pt x="254314" y="427708"/>
                  </a:lnTo>
                  <a:lnTo>
                    <a:pt x="201331" y="389151"/>
                  </a:lnTo>
                </a:path>
              </a:pathLst>
            </a:custGeom>
            <a:ln w="12699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98167" y="2453894"/>
              <a:ext cx="346582" cy="34188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2851" y="3453002"/>
              <a:ext cx="90424" cy="904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1025" y="4167377"/>
              <a:ext cx="90550" cy="9042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507593" y="3960367"/>
            <a:ext cx="1809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938272" y="3636264"/>
            <a:ext cx="5962015" cy="1091565"/>
            <a:chOff x="2938272" y="3636264"/>
            <a:chExt cx="5962015" cy="1091565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34286" y="3704828"/>
              <a:ext cx="5862823" cy="86261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38272" y="3636264"/>
              <a:ext cx="5961887" cy="10911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71876" y="3723322"/>
              <a:ext cx="5786374" cy="78581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3071876" y="3723322"/>
            <a:ext cx="5786755" cy="78613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548640">
              <a:lnSpc>
                <a:spcPct val="100000"/>
              </a:lnSpc>
              <a:spcBef>
                <a:spcPts val="135"/>
              </a:spcBef>
            </a:pPr>
            <a:r>
              <a:rPr sz="2400" spc="-5" dirty="0">
                <a:latin typeface="Times New Roman"/>
                <a:cs typeface="Times New Roman"/>
              </a:rPr>
              <a:t>Қозғалмайтын </a:t>
            </a:r>
            <a:r>
              <a:rPr sz="2400" dirty="0">
                <a:latin typeface="Times New Roman"/>
                <a:cs typeface="Times New Roman"/>
              </a:rPr>
              <a:t>екі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нүктені</a:t>
            </a:r>
            <a:r>
              <a:rPr sz="2400" dirty="0">
                <a:latin typeface="Times New Roman"/>
                <a:cs typeface="Times New Roman"/>
              </a:rPr>
              <a:t> қосатын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AB</a:t>
            </a:r>
            <a:endParaRPr sz="24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түзуін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айналу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осі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деп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атайды.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62127" y="1034809"/>
            <a:ext cx="8768080" cy="1097280"/>
            <a:chOff x="262127" y="1034809"/>
            <a:chExt cx="8768080" cy="1097280"/>
          </a:xfrm>
        </p:grpSpPr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6614" y="1034809"/>
              <a:ext cx="8502399" cy="10119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2127" y="1040891"/>
              <a:ext cx="8767572" cy="109118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5541" y="1052715"/>
              <a:ext cx="8424926" cy="936104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395541" y="1052715"/>
            <a:ext cx="8425180" cy="936625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91440" rIns="0" bIns="0" rtlCol="0">
            <a:spAutoFit/>
          </a:bodyPr>
          <a:lstStyle/>
          <a:p>
            <a:pPr marL="91440" marR="83820" indent="457200">
              <a:lnSpc>
                <a:spcPct val="100000"/>
              </a:lnSpc>
              <a:spcBef>
                <a:spcPts val="720"/>
              </a:spcBef>
            </a:pPr>
            <a:r>
              <a:rPr sz="2400" spc="-5" dirty="0">
                <a:latin typeface="Times New Roman"/>
                <a:cs typeface="Times New Roman"/>
              </a:rPr>
              <a:t>Қозғалмайтын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ості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айнала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қозғалатын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дене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деп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екі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нүктесі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қозғалмайтын </a:t>
            </a:r>
            <a:r>
              <a:rPr sz="2400" spc="-15" dirty="0">
                <a:latin typeface="Times New Roman"/>
                <a:cs typeface="Times New Roman"/>
              </a:rPr>
              <a:t>қатты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денені</a:t>
            </a:r>
            <a:r>
              <a:rPr sz="2400" spc="-10" dirty="0">
                <a:latin typeface="Times New Roman"/>
                <a:cs typeface="Times New Roman"/>
              </a:rPr>
              <a:t> атайды.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7366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Объект 1"/>
          <p:cNvGraphicFramePr>
            <a:graphicFrameLocks noChangeAspect="1"/>
          </p:cNvGraphicFramePr>
          <p:nvPr/>
        </p:nvGraphicFramePr>
        <p:xfrm>
          <a:off x="3534079" y="1483970"/>
          <a:ext cx="1082241" cy="38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3" imgW="418918" imgH="203112" progId="Equation.DSMT4">
                  <p:embed/>
                </p:oleObj>
              </mc:Choice>
              <mc:Fallback>
                <p:oleObj name="Equation" r:id="rId3" imgW="418918" imgH="203112" progId="Equation.DSMT4">
                  <p:embed/>
                  <p:pic>
                    <p:nvPicPr>
                      <p:cNvPr id="16386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4079" y="1483970"/>
                        <a:ext cx="1082241" cy="38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Объект 2"/>
          <p:cNvGraphicFramePr>
            <a:graphicFrameLocks noChangeAspect="1"/>
          </p:cNvGraphicFramePr>
          <p:nvPr/>
        </p:nvGraphicFramePr>
        <p:xfrm>
          <a:off x="1944315" y="1808499"/>
          <a:ext cx="293077" cy="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5" imgW="165028" imgH="228501" progId="Equation.DSMT4">
                  <p:embed/>
                </p:oleObj>
              </mc:Choice>
              <mc:Fallback>
                <p:oleObj name="Equation" r:id="rId5" imgW="165028" imgH="228501" progId="Equation.DSMT4">
                  <p:embed/>
                  <p:pic>
                    <p:nvPicPr>
                      <p:cNvPr id="16387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315" y="1808499"/>
                        <a:ext cx="293077" cy="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9068" y="987357"/>
            <a:ext cx="7764690" cy="85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FF00">
                        <a:alpha val="39999"/>
                      </a:srgbClr>
                    </a:gs>
                    <a:gs pos="50000">
                      <a:srgbClr val="FFFF00"/>
                    </a:gs>
                    <a:gs pos="100000">
                      <a:srgbClr val="00FF00">
                        <a:alpha val="39999"/>
                      </a:srgbClr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Verdana" panose="020B0604030504040204" pitchFamily="34" charset="0"/>
              <a:buNone/>
              <a:defRPr/>
            </a:pPr>
            <a:r>
              <a:rPr lang="kk-KZ" altLang="ru-RU" sz="216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Абсолютты координаталар жүйесіндегі қозғалыстың дифферен-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Verdana" panose="020B0604030504040204" pitchFamily="34" charset="0"/>
              <a:buNone/>
              <a:defRPr/>
            </a:pPr>
            <a:r>
              <a:rPr lang="kk-KZ" altLang="ru-RU" sz="216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циалдық теңдеулері. Егер </a:t>
            </a:r>
            <a:endParaRPr lang="kk-KZ" altLang="ru-RU" sz="216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908662" y="1482320"/>
            <a:ext cx="3282565" cy="39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FF00">
                        <a:alpha val="39999"/>
                      </a:srgbClr>
                    </a:gs>
                    <a:gs pos="50000">
                      <a:srgbClr val="FFFF00"/>
                    </a:gs>
                    <a:gs pos="100000">
                      <a:srgbClr val="00FF00">
                        <a:alpha val="39999"/>
                      </a:srgbClr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Verdana" panose="020B0604030504040204" pitchFamily="34" charset="0"/>
              <a:buNone/>
              <a:defRPr/>
            </a:pPr>
            <a:r>
              <a:rPr lang="kk-KZ" altLang="ru-RU" sz="216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абсолютты координаталар</a:t>
            </a:r>
            <a:endParaRPr lang="kk-KZ" altLang="ru-RU" sz="2161" dirty="0"/>
          </a:p>
        </p:txBody>
      </p:sp>
      <p:pic>
        <p:nvPicPr>
          <p:cNvPr id="16394" name="Рисунок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9" t="28438" r="25197" b="12354"/>
          <a:stretch>
            <a:fillRect/>
          </a:stretch>
        </p:blipFill>
        <p:spPr bwMode="auto">
          <a:xfrm>
            <a:off x="1135137" y="3363951"/>
            <a:ext cx="7179670" cy="298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Прямоугольник 7"/>
          <p:cNvSpPr>
            <a:spLocks noChangeArrowheads="1"/>
          </p:cNvSpPr>
          <p:nvPr/>
        </p:nvSpPr>
        <p:spPr bwMode="auto">
          <a:xfrm>
            <a:off x="224045" y="1839952"/>
            <a:ext cx="1666354" cy="39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Verdana" panose="020B0604030504040204" pitchFamily="34" charset="0"/>
              <a:buNone/>
            </a:pPr>
            <a:r>
              <a:rPr lang="kk-KZ" altLang="ru-RU" sz="216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жүйесіндегі </a:t>
            </a:r>
            <a:endParaRPr lang="kk-KZ" altLang="ru-RU" sz="2161"/>
          </a:p>
        </p:txBody>
      </p:sp>
      <p:sp>
        <p:nvSpPr>
          <p:cNvPr id="16396" name="Прямоугольник 8"/>
          <p:cNvSpPr>
            <a:spLocks noChangeArrowheads="1"/>
          </p:cNvSpPr>
          <p:nvPr/>
        </p:nvSpPr>
        <p:spPr bwMode="auto">
          <a:xfrm>
            <a:off x="2492048" y="1832803"/>
            <a:ext cx="5270738" cy="39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Verdana" panose="020B0604030504040204" pitchFamily="34" charset="0"/>
              <a:buNone/>
            </a:pPr>
            <a:r>
              <a:rPr lang="kk-KZ" altLang="ru-RU" sz="2161">
                <a:latin typeface="Times New Roman" panose="02020603050405020304" pitchFamily="18" charset="0"/>
                <a:cs typeface="Times New Roman" panose="02020603050405020304" pitchFamily="18" charset="0"/>
              </a:rPr>
              <a:t>денелерінің меншікті өстерінің бағыттары </a:t>
            </a:r>
            <a:endParaRPr lang="ru-RU" altLang="ru-RU" sz="2161"/>
          </a:p>
        </p:txBody>
      </p:sp>
      <p:sp>
        <p:nvSpPr>
          <p:cNvPr id="16397" name="Прямоугольник 9"/>
          <p:cNvSpPr>
            <a:spLocks noChangeArrowheads="1"/>
          </p:cNvSpPr>
          <p:nvPr/>
        </p:nvSpPr>
        <p:spPr bwMode="auto">
          <a:xfrm>
            <a:off x="214447" y="2227385"/>
            <a:ext cx="8377711" cy="173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Verdana" panose="020B0604030504040204" pitchFamily="34" charset="0"/>
              <a:buNone/>
            </a:pPr>
            <a:r>
              <a:rPr lang="kk-KZ" altLang="ru-RU" sz="216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сәйкесінше осы денелердің бас инерция өстерімен сәйкес келсе, онда денелердің ілгерілемелі </a:t>
            </a:r>
            <a:r>
              <a:rPr lang="kk-KZ" altLang="ru-RU" sz="2161">
                <a:cs typeface="Times New Roman" panose="02020603050405020304" pitchFamily="18" charset="0"/>
              </a:rPr>
              <a:t>–</a:t>
            </a:r>
            <a:r>
              <a:rPr lang="kk-KZ" altLang="ru-RU" sz="2161">
                <a:latin typeface="Times New Roman" panose="02020603050405020304" pitchFamily="18" charset="0"/>
                <a:cs typeface="Times New Roman" panose="02020603050405020304" pitchFamily="18" charset="0"/>
              </a:rPr>
              <a:t> айналмалы қозғалысының дифференциалдық теңдеулері келесі түрде жазылады [2]</a:t>
            </a:r>
            <a:endParaRPr lang="ru-RU" altLang="ru-RU" sz="1261"/>
          </a:p>
          <a:p>
            <a:pPr>
              <a:buFont typeface="Verdana" panose="020B0604030504040204" pitchFamily="34" charset="0"/>
              <a:buNone/>
            </a:pPr>
            <a:endParaRPr lang="ru-RU" altLang="ru-RU" sz="1801"/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Verdana" panose="020B0604030504040204" pitchFamily="34" charset="0"/>
              <a:buNone/>
            </a:pPr>
            <a:r>
              <a:rPr lang="kk-KZ" altLang="ru-RU" sz="216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161"/>
          </a:p>
        </p:txBody>
      </p:sp>
      <p:sp>
        <p:nvSpPr>
          <p:cNvPr id="16398" name="Прямоугольник 11"/>
          <p:cNvSpPr>
            <a:spLocks noChangeArrowheads="1"/>
          </p:cNvSpPr>
          <p:nvPr/>
        </p:nvSpPr>
        <p:spPr bwMode="auto">
          <a:xfrm>
            <a:off x="1049566" y="6299009"/>
            <a:ext cx="7296486" cy="39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287338">
              <a:defRPr sz="1100" b="1">
                <a:solidFill>
                  <a:schemeClr val="tx1"/>
                </a:solidFill>
                <a:latin typeface="Europe_Ext_KZ" charset="0"/>
              </a:defRPr>
            </a:lvl1pPr>
            <a:lvl2pPr>
              <a:defRPr sz="1100" b="1">
                <a:solidFill>
                  <a:schemeClr val="tx1"/>
                </a:solidFill>
                <a:latin typeface="Europe_Ext_KZ" charset="0"/>
              </a:defRPr>
            </a:lvl2pPr>
            <a:lvl3pPr>
              <a:defRPr sz="1100" b="1">
                <a:solidFill>
                  <a:schemeClr val="tx1"/>
                </a:solidFill>
                <a:latin typeface="Europe_Ext_KZ" charset="0"/>
              </a:defRPr>
            </a:lvl3pPr>
            <a:lvl4pPr>
              <a:defRPr sz="1100" b="1">
                <a:solidFill>
                  <a:schemeClr val="tx1"/>
                </a:solidFill>
                <a:latin typeface="Europe_Ext_KZ" charset="0"/>
              </a:defRPr>
            </a:lvl4pPr>
            <a:lvl5pPr>
              <a:defRPr sz="1100" b="1">
                <a:solidFill>
                  <a:schemeClr val="tx1"/>
                </a:solidFill>
                <a:latin typeface="Europe_Ext_KZ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Europe_Ext_KZ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Europe_Ext_KZ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Europe_Ext_KZ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Europe_Ext_KZ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Verdana" panose="020B0604030504040204" pitchFamily="34" charset="0"/>
              <a:buNone/>
            </a:pPr>
            <a:r>
              <a:rPr lang="kk-KZ" altLang="ru-RU" sz="2161">
                <a:latin typeface="Times New Roman" panose="02020603050405020304" pitchFamily="18" charset="0"/>
              </a:rPr>
              <a:t>1 – сурет. Екі дене абсолютты координаттар жүйесінде</a:t>
            </a:r>
            <a:endParaRPr lang="ru-RU" altLang="ru-RU" sz="2161"/>
          </a:p>
        </p:txBody>
      </p:sp>
    </p:spTree>
    <p:extLst>
      <p:ext uri="{BB962C8B-B14F-4D97-AF65-F5344CB8AC3E}">
        <p14:creationId xmlns:p14="http://schemas.microsoft.com/office/powerpoint/2010/main" val="634935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Объект 9"/>
          <p:cNvGraphicFramePr>
            <a:graphicFrameLocks noChangeAspect="1"/>
          </p:cNvGraphicFramePr>
          <p:nvPr/>
        </p:nvGraphicFramePr>
        <p:xfrm>
          <a:off x="563280" y="1574038"/>
          <a:ext cx="1524000" cy="746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3" imgW="888614" imgH="431613" progId="Equation.DSMT4">
                  <p:embed/>
                </p:oleObj>
              </mc:Choice>
              <mc:Fallback>
                <p:oleObj name="Equation" r:id="rId3" imgW="888614" imgH="431613" progId="Equation.DSMT4">
                  <p:embed/>
                  <p:pic>
                    <p:nvPicPr>
                      <p:cNvPr id="1741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80" y="1574038"/>
                        <a:ext cx="1524000" cy="7462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Объект 10"/>
          <p:cNvGraphicFramePr>
            <a:graphicFrameLocks noChangeAspect="1"/>
          </p:cNvGraphicFramePr>
          <p:nvPr/>
        </p:nvGraphicFramePr>
        <p:xfrm>
          <a:off x="2661996" y="1591194"/>
          <a:ext cx="1579757" cy="780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5" imgW="850531" imgH="431613" progId="Equation.DSMT4">
                  <p:embed/>
                </p:oleObj>
              </mc:Choice>
              <mc:Fallback>
                <p:oleObj name="Equation" r:id="rId5" imgW="850531" imgH="431613" progId="Equation.DSMT4">
                  <p:embed/>
                  <p:pic>
                    <p:nvPicPr>
                      <p:cNvPr id="17411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1996" y="1591194"/>
                        <a:ext cx="1579757" cy="7805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Объект 11"/>
          <p:cNvGraphicFramePr>
            <a:graphicFrameLocks noChangeAspect="1"/>
          </p:cNvGraphicFramePr>
          <p:nvPr/>
        </p:nvGraphicFramePr>
        <p:xfrm>
          <a:off x="4816469" y="1591194"/>
          <a:ext cx="1542585" cy="746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7" imgW="863225" imgH="431613" progId="Equation.DSMT4">
                  <p:embed/>
                </p:oleObj>
              </mc:Choice>
              <mc:Fallback>
                <p:oleObj name="Equation" r:id="rId7" imgW="863225" imgH="431613" progId="Equation.DSMT4">
                  <p:embed/>
                  <p:pic>
                    <p:nvPicPr>
                      <p:cNvPr id="17412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6469" y="1591194"/>
                        <a:ext cx="1542585" cy="7462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163004"/>
            <a:ext cx="19342275" cy="39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FF00">
                        <a:alpha val="39999"/>
                      </a:srgbClr>
                    </a:gs>
                    <a:gs pos="50000">
                      <a:srgbClr val="FFFF00"/>
                    </a:gs>
                    <a:gs pos="100000">
                      <a:srgbClr val="00FF00">
                        <a:alpha val="39999"/>
                      </a:srgbClr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5492750" algn="l"/>
              </a:tabLst>
              <a:defRPr sz="1100" b="1">
                <a:solidFill>
                  <a:schemeClr val="tx1"/>
                </a:solidFill>
                <a:latin typeface="Europe_Ext_KZ" charset="0"/>
              </a:defRPr>
            </a:lvl1pPr>
            <a:lvl2pPr eaLnBrk="0" hangingPunct="0">
              <a:tabLst>
                <a:tab pos="5492750" algn="l"/>
              </a:tabLst>
              <a:defRPr sz="1100" b="1">
                <a:solidFill>
                  <a:schemeClr val="tx1"/>
                </a:solidFill>
                <a:latin typeface="Europe_Ext_KZ" charset="0"/>
              </a:defRPr>
            </a:lvl2pPr>
            <a:lvl3pPr eaLnBrk="0" hangingPunct="0">
              <a:tabLst>
                <a:tab pos="5492750" algn="l"/>
              </a:tabLst>
              <a:defRPr sz="1100" b="1">
                <a:solidFill>
                  <a:schemeClr val="tx1"/>
                </a:solidFill>
                <a:latin typeface="Europe_Ext_KZ" charset="0"/>
              </a:defRPr>
            </a:lvl3pPr>
            <a:lvl4pPr eaLnBrk="0" hangingPunct="0">
              <a:tabLst>
                <a:tab pos="5492750" algn="l"/>
              </a:tabLst>
              <a:defRPr sz="1100" b="1">
                <a:solidFill>
                  <a:schemeClr val="tx1"/>
                </a:solidFill>
                <a:latin typeface="Europe_Ext_KZ" charset="0"/>
              </a:defRPr>
            </a:lvl4pPr>
            <a:lvl5pPr eaLnBrk="0" hangingPunct="0">
              <a:tabLst>
                <a:tab pos="5492750" algn="l"/>
              </a:tabLst>
              <a:defRPr sz="1100" b="1">
                <a:solidFill>
                  <a:schemeClr val="tx1"/>
                </a:solidFill>
                <a:latin typeface="Europe_Ext_KZ" charset="0"/>
              </a:defRPr>
            </a:lvl5pPr>
            <a:lvl6pPr marL="2284413" indent="1588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Verdana" panose="020B0604030504040204" pitchFamily="34" charset="0"/>
              <a:tabLst>
                <a:tab pos="5492750" algn="l"/>
              </a:tabLst>
              <a:defRPr sz="1100" b="1">
                <a:solidFill>
                  <a:schemeClr val="tx1"/>
                </a:solidFill>
                <a:latin typeface="Europe_Ext_KZ" charset="0"/>
              </a:defRPr>
            </a:lvl6pPr>
            <a:lvl7pPr marL="2741613" indent="1588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Verdana" panose="020B0604030504040204" pitchFamily="34" charset="0"/>
              <a:tabLst>
                <a:tab pos="5492750" algn="l"/>
              </a:tabLst>
              <a:defRPr sz="1100" b="1">
                <a:solidFill>
                  <a:schemeClr val="tx1"/>
                </a:solidFill>
                <a:latin typeface="Europe_Ext_KZ" charset="0"/>
              </a:defRPr>
            </a:lvl7pPr>
            <a:lvl8pPr marL="3198813" indent="1588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Verdana" panose="020B0604030504040204" pitchFamily="34" charset="0"/>
              <a:tabLst>
                <a:tab pos="5492750" algn="l"/>
              </a:tabLst>
              <a:defRPr sz="1100" b="1">
                <a:solidFill>
                  <a:schemeClr val="tx1"/>
                </a:solidFill>
                <a:latin typeface="Europe_Ext_KZ" charset="0"/>
              </a:defRPr>
            </a:lvl8pPr>
            <a:lvl9pPr marL="3656013" indent="1588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Verdana" panose="020B0604030504040204" pitchFamily="34" charset="0"/>
              <a:tabLst>
                <a:tab pos="5492750" algn="l"/>
              </a:tabLst>
              <a:defRPr sz="1100" b="1">
                <a:solidFill>
                  <a:schemeClr val="tx1"/>
                </a:solidFill>
                <a:latin typeface="Europe_Ext_KZ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Verdana" panose="020B0604030504040204" pitchFamily="34" charset="0"/>
              <a:buNone/>
              <a:defRPr/>
            </a:pPr>
            <a:r>
              <a:rPr lang="kk-KZ" altLang="ru-RU" sz="108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altLang="ru-RU" sz="811"/>
          </a:p>
          <a:p>
            <a:pPr>
              <a:defRPr/>
            </a:pPr>
            <a:endParaRPr lang="ru-RU" altLang="ru-RU" sz="991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813960"/>
            <a:ext cx="19342275" cy="24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FF00">
                        <a:alpha val="39999"/>
                      </a:srgbClr>
                    </a:gs>
                    <a:gs pos="50000">
                      <a:srgbClr val="FFFF00"/>
                    </a:gs>
                    <a:gs pos="100000">
                      <a:srgbClr val="00FF00">
                        <a:alpha val="39999"/>
                      </a:srgbClr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Verdana" panose="020B0604030504040204" pitchFamily="34" charset="0"/>
              <a:buNone/>
              <a:defRPr/>
            </a:pPr>
            <a:r>
              <a:rPr lang="kk-KZ" altLang="ru-RU" sz="108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             </a:t>
            </a:r>
            <a:endParaRPr lang="kk-KZ" altLang="ru-RU" sz="1621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1199964"/>
            <a:ext cx="19342275" cy="24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FF00">
                        <a:alpha val="39999"/>
                      </a:srgbClr>
                    </a:gs>
                    <a:gs pos="50000">
                      <a:srgbClr val="FFFF00"/>
                    </a:gs>
                    <a:gs pos="100000">
                      <a:srgbClr val="00FF00">
                        <a:alpha val="39999"/>
                      </a:srgbClr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Verdana" panose="020B0604030504040204" pitchFamily="34" charset="0"/>
              <a:buNone/>
              <a:defRPr/>
            </a:pPr>
            <a:r>
              <a:rPr lang="kk-KZ" altLang="ru-RU" sz="108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           </a:t>
            </a:r>
            <a:endParaRPr lang="kk-KZ" altLang="ru-RU" sz="1621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1568812"/>
            <a:ext cx="19342275" cy="24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FF00">
                        <a:alpha val="39999"/>
                      </a:srgbClr>
                    </a:gs>
                    <a:gs pos="50000">
                      <a:srgbClr val="FFFF00"/>
                    </a:gs>
                    <a:gs pos="100000">
                      <a:srgbClr val="00FF00">
                        <a:alpha val="39999"/>
                      </a:srgbClr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Verdana" panose="020B0604030504040204" pitchFamily="34" charset="0"/>
              <a:buNone/>
              <a:defRPr/>
            </a:pPr>
            <a:r>
              <a:rPr lang="kk-KZ" altLang="ru-RU" sz="108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                                 (3.1)</a:t>
            </a:r>
            <a:endParaRPr lang="kk-KZ" altLang="ru-RU" sz="1621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568688" y="2902091"/>
            <a:ext cx="12800208" cy="31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FF00">
                        <a:alpha val="39999"/>
                      </a:srgbClr>
                    </a:gs>
                    <a:gs pos="50000">
                      <a:srgbClr val="FFFF00"/>
                    </a:gs>
                    <a:gs pos="100000">
                      <a:srgbClr val="00FF00">
                        <a:alpha val="39999"/>
                      </a:srgbClr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Verdana" panose="020B0604030504040204" pitchFamily="34" charset="0"/>
              <a:buNone/>
              <a:defRPr/>
            </a:pPr>
            <a:endParaRPr lang="ru-RU" sz="1621"/>
          </a:p>
        </p:txBody>
      </p:sp>
      <p:graphicFrame>
        <p:nvGraphicFramePr>
          <p:cNvPr id="17428" name="Объект 18"/>
          <p:cNvGraphicFramePr>
            <a:graphicFrameLocks noChangeAspect="1"/>
          </p:cNvGraphicFramePr>
          <p:nvPr/>
        </p:nvGraphicFramePr>
        <p:xfrm>
          <a:off x="568998" y="3039422"/>
          <a:ext cx="6689303" cy="2400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9" imgW="4292600" imgH="1384300" progId="Equation.DSMT4">
                  <p:embed/>
                </p:oleObj>
              </mc:Choice>
              <mc:Fallback>
                <p:oleObj name="Equation" r:id="rId9" imgW="4292600" imgH="1384300" progId="Equation.DSMT4">
                  <p:embed/>
                  <p:pic>
                    <p:nvPicPr>
                      <p:cNvPr id="17428" name="Объект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98" y="3039422"/>
                        <a:ext cx="6689303" cy="24003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568688" y="4114640"/>
            <a:ext cx="12800208" cy="24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FF00">
                        <a:alpha val="39999"/>
                      </a:srgbClr>
                    </a:gs>
                    <a:gs pos="50000">
                      <a:srgbClr val="FFFF00"/>
                    </a:gs>
                    <a:gs pos="100000">
                      <a:srgbClr val="00FF00">
                        <a:alpha val="39999"/>
                      </a:srgbClr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Verdana" panose="020B0604030504040204" pitchFamily="34" charset="0"/>
              <a:buNone/>
              <a:defRPr/>
            </a:pPr>
            <a:r>
              <a:rPr lang="kk-KZ" altLang="ru-RU" sz="108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                                 </a:t>
            </a:r>
            <a:endParaRPr lang="kk-KZ" altLang="ru-RU" sz="1621"/>
          </a:p>
        </p:txBody>
      </p:sp>
      <p:sp>
        <p:nvSpPr>
          <p:cNvPr id="17432" name="Прямоугольник 20"/>
          <p:cNvSpPr>
            <a:spLocks noChangeArrowheads="1"/>
          </p:cNvSpPr>
          <p:nvPr/>
        </p:nvSpPr>
        <p:spPr bwMode="auto">
          <a:xfrm>
            <a:off x="8080587" y="1754173"/>
            <a:ext cx="508473" cy="39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Verdana" panose="020B0604030504040204" pitchFamily="34" charset="0"/>
              <a:buNone/>
            </a:pPr>
            <a:r>
              <a:rPr lang="kk-KZ" altLang="ru-RU" sz="216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</a:t>
            </a:r>
            <a:endParaRPr lang="ru-RU" altLang="ru-RU" sz="2161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433" name="Прямоугольник 21"/>
          <p:cNvSpPr>
            <a:spLocks noChangeArrowheads="1"/>
          </p:cNvSpPr>
          <p:nvPr/>
        </p:nvSpPr>
        <p:spPr bwMode="auto">
          <a:xfrm>
            <a:off x="8217832" y="4084492"/>
            <a:ext cx="508473" cy="39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Verdana" panose="020B0604030504040204" pitchFamily="34" charset="0"/>
              <a:buNone/>
            </a:pPr>
            <a:r>
              <a:rPr lang="kk-KZ" altLang="ru-RU" sz="216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</a:t>
            </a:r>
            <a:endParaRPr lang="ru-RU" altLang="ru-RU" sz="2161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363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277351" y="1696987"/>
            <a:ext cx="8494942" cy="69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Verdana" panose="020B0604030504040204" pitchFamily="34" charset="0"/>
              <a:buNone/>
            </a:pPr>
            <a:r>
              <a:rPr lang="kk-KZ" altLang="ru-RU" sz="2161">
                <a:latin typeface="Times New Roman" panose="02020603050405020304" pitchFamily="18" charset="0"/>
                <a:cs typeface="Calibri" panose="020F0502020204030204" pitchFamily="34" charset="0"/>
              </a:rPr>
              <a:t>Салыстырмалы координаталар жүйесіндегі қозғалыстың дифференциалдық теңдеулері. </a:t>
            </a:r>
            <a:endParaRPr lang="ru-RU" altLang="ru-RU" sz="2161"/>
          </a:p>
        </p:txBody>
      </p:sp>
      <p:pic>
        <p:nvPicPr>
          <p:cNvPr id="20483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8" t="24406" r="12367" b="48032"/>
          <a:stretch>
            <a:fillRect/>
          </a:stretch>
        </p:blipFill>
        <p:spPr bwMode="auto">
          <a:xfrm>
            <a:off x="291647" y="2716323"/>
            <a:ext cx="8480645" cy="298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102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5" t="24794" r="20432" b="23557"/>
          <a:stretch>
            <a:fillRect/>
          </a:stretch>
        </p:blipFill>
        <p:spPr bwMode="auto">
          <a:xfrm>
            <a:off x="1005040" y="2067264"/>
            <a:ext cx="7328353" cy="324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731696" y="5568462"/>
            <a:ext cx="7875041" cy="39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287338">
              <a:defRPr sz="1100" b="1">
                <a:solidFill>
                  <a:schemeClr val="tx1"/>
                </a:solidFill>
                <a:latin typeface="Europe_Ext_KZ" charset="0"/>
              </a:defRPr>
            </a:lvl1pPr>
            <a:lvl2pPr>
              <a:defRPr sz="1100" b="1">
                <a:solidFill>
                  <a:schemeClr val="tx1"/>
                </a:solidFill>
                <a:latin typeface="Europe_Ext_KZ" charset="0"/>
              </a:defRPr>
            </a:lvl2pPr>
            <a:lvl3pPr>
              <a:defRPr sz="1100" b="1">
                <a:solidFill>
                  <a:schemeClr val="tx1"/>
                </a:solidFill>
                <a:latin typeface="Europe_Ext_KZ" charset="0"/>
              </a:defRPr>
            </a:lvl3pPr>
            <a:lvl4pPr>
              <a:defRPr sz="1100" b="1">
                <a:solidFill>
                  <a:schemeClr val="tx1"/>
                </a:solidFill>
                <a:latin typeface="Europe_Ext_KZ" charset="0"/>
              </a:defRPr>
            </a:lvl4pPr>
            <a:lvl5pPr>
              <a:defRPr sz="1100" b="1">
                <a:solidFill>
                  <a:schemeClr val="tx1"/>
                </a:solidFill>
                <a:latin typeface="Europe_Ext_KZ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Europe_Ext_KZ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Europe_Ext_KZ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Europe_Ext_KZ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Europe_Ext_KZ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Verdana" panose="020B0604030504040204" pitchFamily="34" charset="0"/>
              <a:buNone/>
            </a:pPr>
            <a:r>
              <a:rPr lang="ru-RU" altLang="ru-RU" sz="2161">
                <a:latin typeface="Times New Roman" panose="02020603050405020304" pitchFamily="18" charset="0"/>
              </a:rPr>
              <a:t>3</a:t>
            </a:r>
            <a:r>
              <a:rPr lang="kk-KZ" altLang="ru-RU" sz="2161">
                <a:latin typeface="Times New Roman" panose="02020603050405020304" pitchFamily="18" charset="0"/>
              </a:rPr>
              <a:t> – сурет. Екі дене салыстырмалы координаттар жүйесінде</a:t>
            </a:r>
            <a:endParaRPr lang="ru-RU" altLang="ru-RU" sz="2161"/>
          </a:p>
        </p:txBody>
      </p:sp>
    </p:spTree>
    <p:extLst>
      <p:ext uri="{BB962C8B-B14F-4D97-AF65-F5344CB8AC3E}">
        <p14:creationId xmlns:p14="http://schemas.microsoft.com/office/powerpoint/2010/main" val="1256562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4" t="31297" r="14580" b="14563"/>
          <a:stretch>
            <a:fillRect/>
          </a:stretch>
        </p:blipFill>
        <p:spPr bwMode="auto">
          <a:xfrm>
            <a:off x="227314" y="1612638"/>
            <a:ext cx="8494942" cy="447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291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4" t="9641" r="14580" b="17517"/>
          <a:stretch>
            <a:fillRect/>
          </a:stretch>
        </p:blipFill>
        <p:spPr bwMode="auto">
          <a:xfrm>
            <a:off x="162980" y="1678402"/>
            <a:ext cx="8883805" cy="492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224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81000" y="1295400"/>
            <a:ext cx="8382000" cy="42421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just">
              <a:lnSpc>
                <a:spcPct val="100000"/>
              </a:lnSpc>
              <a:spcBef>
                <a:spcPts val="100"/>
              </a:spcBef>
            </a:pPr>
            <a:r>
              <a:rPr lang="kk-KZ" sz="24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Орбиталдық механика – </a:t>
            </a:r>
            <a:r>
              <a:rPr lang="kk-KZ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 түрлі табиғат құбылыстарының күштері әсерінен болатын аспан денелерінің қозғалысын зерттейтін ғылым. </a:t>
            </a:r>
          </a:p>
          <a:p>
            <a:pPr marL="12700" marR="5080" indent="635" algn="just">
              <a:lnSpc>
                <a:spcPct val="100000"/>
              </a:lnSpc>
              <a:spcBef>
                <a:spcPts val="100"/>
              </a:spcBef>
            </a:pPr>
            <a:endParaRPr lang="kk-KZ" sz="2400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635" algn="just">
              <a:lnSpc>
                <a:spcPct val="100000"/>
              </a:lnSpc>
              <a:spcBef>
                <a:spcPts val="100"/>
              </a:spcBef>
            </a:pPr>
            <a:r>
              <a:rPr lang="kk-KZ" sz="24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Орбиталдық</a:t>
            </a:r>
            <a:r>
              <a:rPr sz="24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4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механиканың</a:t>
            </a:r>
            <a:r>
              <a:rPr sz="2400" b="1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аспан 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денелерінің </a:t>
            </a:r>
            <a:r>
              <a:rPr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механикалық  </a:t>
            </a:r>
            <a:r>
              <a:rPr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қозғалыстырын </a:t>
            </a:r>
            <a:r>
              <a:rPr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басқаратын </a:t>
            </a:r>
            <a:r>
              <a:rPr sz="2400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табиғаттың </a:t>
            </a:r>
            <a:r>
              <a:rPr sz="2400" spc="-8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заңдарын</a:t>
            </a:r>
            <a:r>
              <a:rPr sz="2400" spc="3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түсіндіру</a:t>
            </a:r>
            <a:r>
              <a:rPr sz="2400" spc="-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2400" spc="-7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635" algn="just">
              <a:lnSpc>
                <a:spcPct val="100000"/>
              </a:lnSpc>
              <a:spcBef>
                <a:spcPts val="100"/>
              </a:spcBef>
            </a:pP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35"/>
              </a:spcBef>
            </a:pPr>
            <a:r>
              <a:rPr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массасы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жылдамдығы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 </a:t>
            </a:r>
            <a:r>
              <a:rPr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дененің 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өлшемі,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пішіні </a:t>
            </a:r>
            <a:r>
              <a:rPr sz="2400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ішкі  </a:t>
            </a:r>
            <a:r>
              <a:rPr sz="2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 </a:t>
            </a:r>
            <a:r>
              <a:rPr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қарастырылып 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жатқан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есебінде ескерілмесе </a:t>
            </a:r>
            <a:r>
              <a:rPr sz="2400" spc="-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бұл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sz="24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материалдық </a:t>
            </a:r>
            <a:r>
              <a:rPr sz="2400" b="1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нүкте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sz="2400" spc="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38187" r="14580" b="12595"/>
          <a:stretch>
            <a:fillRect/>
          </a:stretch>
        </p:blipFill>
        <p:spPr bwMode="auto">
          <a:xfrm>
            <a:off x="227314" y="2067265"/>
            <a:ext cx="8494942" cy="43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038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4" t="38188" r="14580" b="15549"/>
          <a:stretch>
            <a:fillRect/>
          </a:stretch>
        </p:blipFill>
        <p:spPr bwMode="auto">
          <a:xfrm>
            <a:off x="551843" y="1548305"/>
            <a:ext cx="8170413" cy="447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423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1" t="40929" r="22775" b="17477"/>
          <a:stretch>
            <a:fillRect/>
          </a:stretch>
        </p:blipFill>
        <p:spPr bwMode="auto">
          <a:xfrm>
            <a:off x="1070804" y="1612638"/>
            <a:ext cx="7521354" cy="330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972980" y="5179599"/>
            <a:ext cx="7624075" cy="39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287338">
              <a:tabLst>
                <a:tab pos="1254125" algn="l"/>
                <a:tab pos="3203575" algn="ctr"/>
              </a:tabLst>
              <a:defRPr sz="1100" b="1">
                <a:solidFill>
                  <a:schemeClr val="tx1"/>
                </a:solidFill>
                <a:latin typeface="Europe_Ext_KZ" charset="0"/>
              </a:defRPr>
            </a:lvl1pPr>
            <a:lvl2pPr>
              <a:tabLst>
                <a:tab pos="1254125" algn="l"/>
                <a:tab pos="3203575" algn="ctr"/>
              </a:tabLst>
              <a:defRPr sz="1100" b="1">
                <a:solidFill>
                  <a:schemeClr val="tx1"/>
                </a:solidFill>
                <a:latin typeface="Europe_Ext_KZ" charset="0"/>
              </a:defRPr>
            </a:lvl2pPr>
            <a:lvl3pPr>
              <a:tabLst>
                <a:tab pos="1254125" algn="l"/>
                <a:tab pos="3203575" algn="ctr"/>
              </a:tabLst>
              <a:defRPr sz="1100" b="1">
                <a:solidFill>
                  <a:schemeClr val="tx1"/>
                </a:solidFill>
                <a:latin typeface="Europe_Ext_KZ" charset="0"/>
              </a:defRPr>
            </a:lvl3pPr>
            <a:lvl4pPr>
              <a:tabLst>
                <a:tab pos="1254125" algn="l"/>
                <a:tab pos="3203575" algn="ctr"/>
              </a:tabLst>
              <a:defRPr sz="1100" b="1">
                <a:solidFill>
                  <a:schemeClr val="tx1"/>
                </a:solidFill>
                <a:latin typeface="Europe_Ext_KZ" charset="0"/>
              </a:defRPr>
            </a:lvl4pPr>
            <a:lvl5pPr>
              <a:tabLst>
                <a:tab pos="1254125" algn="l"/>
                <a:tab pos="3203575" algn="ctr"/>
              </a:tabLst>
              <a:defRPr sz="1100" b="1">
                <a:solidFill>
                  <a:schemeClr val="tx1"/>
                </a:solidFill>
                <a:latin typeface="Europe_Ext_KZ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254125" algn="l"/>
                <a:tab pos="3203575" algn="ctr"/>
              </a:tabLst>
              <a:defRPr sz="1100" b="1">
                <a:solidFill>
                  <a:schemeClr val="tx1"/>
                </a:solidFill>
                <a:latin typeface="Europe_Ext_KZ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254125" algn="l"/>
                <a:tab pos="3203575" algn="ctr"/>
              </a:tabLst>
              <a:defRPr sz="1100" b="1">
                <a:solidFill>
                  <a:schemeClr val="tx1"/>
                </a:solidFill>
                <a:latin typeface="Europe_Ext_KZ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254125" algn="l"/>
                <a:tab pos="3203575" algn="ctr"/>
              </a:tabLst>
              <a:defRPr sz="1100" b="1">
                <a:solidFill>
                  <a:schemeClr val="tx1"/>
                </a:solidFill>
                <a:latin typeface="Europe_Ext_KZ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254125" algn="l"/>
                <a:tab pos="3203575" algn="ctr"/>
              </a:tabLst>
              <a:defRPr sz="1100" b="1">
                <a:solidFill>
                  <a:schemeClr val="tx1"/>
                </a:solidFill>
                <a:latin typeface="Europe_Ext_KZ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Verdana" panose="020B0604030504040204" pitchFamily="34" charset="0"/>
              <a:buNone/>
            </a:pPr>
            <a:r>
              <a:rPr lang="kk-KZ" altLang="ru-RU" sz="2161">
                <a:latin typeface="Times New Roman" panose="02020603050405020304" pitchFamily="18" charset="0"/>
              </a:rPr>
              <a:t>4 – сурет. Екі дене барицентрлік координаттар жүйесінде</a:t>
            </a:r>
            <a:endParaRPr lang="ru-RU" altLang="ru-RU" sz="2161"/>
          </a:p>
        </p:txBody>
      </p:sp>
    </p:spTree>
    <p:extLst>
      <p:ext uri="{BB962C8B-B14F-4D97-AF65-F5344CB8AC3E}">
        <p14:creationId xmlns:p14="http://schemas.microsoft.com/office/powerpoint/2010/main" val="4215387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8888" y="463041"/>
            <a:ext cx="8413750" cy="4788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5715" indent="635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Егер </a:t>
            </a:r>
            <a:r>
              <a:rPr sz="18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нақты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аспан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денесін </a:t>
            </a:r>
            <a:r>
              <a:rPr sz="1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көрсететін материалдық </a:t>
            </a:r>
            <a:r>
              <a:rPr sz="1800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нүктенің 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орналасуы, кез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 </a:t>
            </a:r>
            <a:r>
              <a:rPr sz="1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таңдаулы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аспан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денесіне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салыстырмалы 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 </a:t>
            </a:r>
            <a:r>
              <a:rPr sz="1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анықтайтын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денені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sz="1800" b="1" i="1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санақ </a:t>
            </a:r>
            <a:r>
              <a:rPr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денесі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sz="1800" spc="3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айтамыз.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7620" indent="635" algn="just">
              <a:lnSpc>
                <a:spcPct val="100000"/>
              </a:lnSpc>
              <a:spcBef>
                <a:spcPts val="1030"/>
              </a:spcBef>
            </a:pPr>
            <a:r>
              <a:rPr sz="18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Қарастырылған </a:t>
            </a:r>
            <a:r>
              <a:rPr sz="18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уақыт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мезетінде зерттеу </a:t>
            </a:r>
            <a:r>
              <a:rPr sz="1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объектінің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орналасуы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 </a:t>
            </a:r>
            <a:r>
              <a:rPr sz="1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жылдамдығын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сипаттайтын </a:t>
            </a:r>
            <a:r>
              <a:rPr sz="18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санақ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денесі, координат </a:t>
            </a:r>
            <a:r>
              <a:rPr sz="1800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r>
              <a:rPr sz="1800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сағат  </a:t>
            </a:r>
            <a:r>
              <a:rPr sz="18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 </a:t>
            </a:r>
            <a:r>
              <a:rPr sz="18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жиынтығын </a:t>
            </a:r>
            <a:r>
              <a:rPr sz="1800" b="1" i="1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санақ </a:t>
            </a:r>
            <a:r>
              <a:rPr sz="1800" b="1" i="1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sz="1800" spc="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айтамыз.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715" algn="just">
              <a:lnSpc>
                <a:spcPct val="100000"/>
              </a:lnSpc>
              <a:spcBef>
                <a:spcPts val="1030"/>
              </a:spcBef>
            </a:pPr>
            <a:r>
              <a:rPr sz="1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Материалдық </a:t>
            </a:r>
            <a:r>
              <a:rPr sz="1800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нүктенің </a:t>
            </a:r>
            <a:r>
              <a:rPr sz="18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сызығын </a:t>
            </a:r>
            <a:r>
              <a:rPr sz="1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кеңістікте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сипаттайтын немесе  </a:t>
            </a:r>
            <a:r>
              <a:rPr sz="18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қарастырылған </a:t>
            </a:r>
            <a:r>
              <a:rPr sz="18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уақыт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интервалында </a:t>
            </a:r>
            <a:r>
              <a:rPr sz="1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аспан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9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en-US" sz="1800" spc="-9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kk-KZ" sz="180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sz="1800" spc="-9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нің</a:t>
            </a:r>
            <a:r>
              <a:rPr sz="180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орналасу  </a:t>
            </a:r>
            <a:r>
              <a:rPr sz="18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геометриялық</a:t>
            </a:r>
            <a:r>
              <a:rPr sz="1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3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орны</a:t>
            </a:r>
            <a:r>
              <a:rPr lang="kk-KZ" sz="1800" spc="-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spc="-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аспан </a:t>
            </a:r>
            <a:r>
              <a:rPr sz="1800" b="1" i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денесінің </a:t>
            </a:r>
            <a:r>
              <a:rPr sz="1800" b="1" i="1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қозғалу </a:t>
            </a:r>
            <a:r>
              <a:rPr sz="18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траекториясы 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 </a:t>
            </a:r>
            <a:r>
              <a:rPr sz="18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орбита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sz="18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айтамыз.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335" marR="5080" indent="-635" algn="just">
              <a:lnSpc>
                <a:spcPct val="100000"/>
              </a:lnSpc>
              <a:spcBef>
                <a:spcPts val="1035"/>
              </a:spcBef>
            </a:pPr>
            <a:r>
              <a:rPr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Кинематикалық </a:t>
            </a:r>
            <a:r>
              <a:rPr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теңдеулерімен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 </a:t>
            </a:r>
            <a:r>
              <a:rPr sz="1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объектінің </a:t>
            </a:r>
            <a:r>
              <a:rPr sz="1800" spc="-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  </a:t>
            </a:r>
            <a:r>
              <a:rPr sz="1800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күйінің </a:t>
            </a:r>
            <a:r>
              <a:rPr sz="1800" spc="-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уақытқа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 </a:t>
            </a:r>
            <a:r>
              <a:rPr sz="1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тәуелділігі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 </a:t>
            </a:r>
            <a:r>
              <a:rPr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траекторияның 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параметрлік </a:t>
            </a:r>
            <a:r>
              <a:rPr sz="1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теңдеулері </a:t>
            </a:r>
            <a:r>
              <a:rPr sz="1800" b="1" i="1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 </a:t>
            </a:r>
            <a:r>
              <a:rPr sz="1800" b="1" i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заңдары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айтамыз.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93085" algn="just">
              <a:lnSpc>
                <a:spcPct val="100000"/>
              </a:lnSpc>
              <a:spcBef>
                <a:spcPts val="1030"/>
              </a:spcBef>
            </a:pPr>
            <a:r>
              <a:rPr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sz="1800" b="1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i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әдістері: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235" indent="-343535">
              <a:lnSpc>
                <a:spcPct val="100000"/>
              </a:lnSpc>
              <a:spcBef>
                <a:spcPts val="1030"/>
              </a:spcBef>
              <a:buAutoNum type="arabicPeriod"/>
              <a:tabLst>
                <a:tab pos="356870" algn="l"/>
              </a:tabLst>
            </a:pPr>
            <a:r>
              <a:rPr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Аналитикалық</a:t>
            </a:r>
            <a:r>
              <a:rPr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235" indent="-343535">
              <a:lnSpc>
                <a:spcPct val="100000"/>
              </a:lnSpc>
              <a:spcBef>
                <a:spcPts val="1030"/>
              </a:spcBef>
              <a:buAutoNum type="arabicPeriod"/>
              <a:tabLst>
                <a:tab pos="356870" algn="l"/>
              </a:tabLst>
            </a:pPr>
            <a:r>
              <a:rPr sz="18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Сандық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235" indent="-343535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356870" algn="l"/>
              </a:tabLst>
            </a:pPr>
            <a:r>
              <a:rPr sz="18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Сапалық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968" y="537209"/>
            <a:ext cx="8385175" cy="13970"/>
          </a:xfrm>
          <a:custGeom>
            <a:avLst/>
            <a:gdLst/>
            <a:ahLst/>
            <a:cxnLst/>
            <a:rect l="l" t="t" r="r" b="b"/>
            <a:pathLst>
              <a:path w="8385175" h="13970">
                <a:moveTo>
                  <a:pt x="8385048" y="0"/>
                </a:moveTo>
                <a:lnTo>
                  <a:pt x="0" y="0"/>
                </a:lnTo>
                <a:lnTo>
                  <a:pt x="0" y="13716"/>
                </a:lnTo>
                <a:lnTo>
                  <a:pt x="8385048" y="13716"/>
                </a:lnTo>
                <a:lnTo>
                  <a:pt x="8385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4968" y="784098"/>
            <a:ext cx="8385175" cy="13970"/>
          </a:xfrm>
          <a:custGeom>
            <a:avLst/>
            <a:gdLst/>
            <a:ahLst/>
            <a:cxnLst/>
            <a:rect l="l" t="t" r="r" b="b"/>
            <a:pathLst>
              <a:path w="8385175" h="13970">
                <a:moveTo>
                  <a:pt x="8385048" y="0"/>
                </a:moveTo>
                <a:lnTo>
                  <a:pt x="0" y="0"/>
                </a:lnTo>
                <a:lnTo>
                  <a:pt x="0" y="13716"/>
                </a:lnTo>
                <a:lnTo>
                  <a:pt x="8385048" y="13716"/>
                </a:lnTo>
                <a:lnTo>
                  <a:pt x="8385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4968" y="3545585"/>
            <a:ext cx="8385175" cy="13970"/>
          </a:xfrm>
          <a:custGeom>
            <a:avLst/>
            <a:gdLst/>
            <a:ahLst/>
            <a:cxnLst/>
            <a:rect l="l" t="t" r="r" b="b"/>
            <a:pathLst>
              <a:path w="8385175" h="13970">
                <a:moveTo>
                  <a:pt x="8385048" y="0"/>
                </a:moveTo>
                <a:lnTo>
                  <a:pt x="0" y="0"/>
                </a:lnTo>
                <a:lnTo>
                  <a:pt x="0" y="13716"/>
                </a:lnTo>
                <a:lnTo>
                  <a:pt x="8385048" y="13716"/>
                </a:lnTo>
                <a:lnTo>
                  <a:pt x="8385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4968" y="5551170"/>
            <a:ext cx="8385175" cy="13970"/>
          </a:xfrm>
          <a:custGeom>
            <a:avLst/>
            <a:gdLst/>
            <a:ahLst/>
            <a:cxnLst/>
            <a:rect l="l" t="t" r="r" b="b"/>
            <a:pathLst>
              <a:path w="8385175" h="13970">
                <a:moveTo>
                  <a:pt x="8385048" y="0"/>
                </a:moveTo>
                <a:lnTo>
                  <a:pt x="0" y="0"/>
                </a:lnTo>
                <a:lnTo>
                  <a:pt x="0" y="13715"/>
                </a:lnTo>
                <a:lnTo>
                  <a:pt x="8385048" y="13715"/>
                </a:lnTo>
                <a:lnTo>
                  <a:pt x="8385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4968" y="5798055"/>
            <a:ext cx="8385175" cy="13970"/>
          </a:xfrm>
          <a:custGeom>
            <a:avLst/>
            <a:gdLst/>
            <a:ahLst/>
            <a:cxnLst/>
            <a:rect l="l" t="t" r="r" b="b"/>
            <a:pathLst>
              <a:path w="8385175" h="13970">
                <a:moveTo>
                  <a:pt x="8385048" y="0"/>
                </a:moveTo>
                <a:lnTo>
                  <a:pt x="0" y="0"/>
                </a:lnTo>
                <a:lnTo>
                  <a:pt x="0" y="13715"/>
                </a:lnTo>
                <a:lnTo>
                  <a:pt x="8385048" y="13715"/>
                </a:lnTo>
                <a:lnTo>
                  <a:pt x="8385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040" y="276097"/>
            <a:ext cx="8412480" cy="567655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6985" algn="just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Аспан </a:t>
            </a:r>
            <a:r>
              <a:rPr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денелерінің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белгіленген </a:t>
            </a:r>
            <a:r>
              <a:rPr sz="18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уақыт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мезетіндегі </a:t>
            </a:r>
            <a:r>
              <a:rPr sz="1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жылдамдығы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 </a:t>
            </a:r>
            <a:r>
              <a:rPr sz="1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кеңістікте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орналасуын есептейтін </a:t>
            </a:r>
            <a:r>
              <a:rPr sz="1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аналитикалық </a:t>
            </a:r>
            <a:r>
              <a:rPr sz="18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теңдеулерінің  </a:t>
            </a:r>
            <a:r>
              <a:rPr sz="1800" spc="-1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жиынтығын </a:t>
            </a:r>
            <a:r>
              <a:rPr sz="1800" b="1" i="1" spc="-5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аналитикалық </a:t>
            </a:r>
            <a:r>
              <a:rPr sz="1800" b="1" i="1" spc="-9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 </a:t>
            </a:r>
            <a:r>
              <a:rPr sz="1800" spc="-1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 </a:t>
            </a:r>
            <a:r>
              <a:rPr sz="1800" spc="-2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құрастыруға</a:t>
            </a:r>
            <a:r>
              <a:rPr sz="1800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800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Кемшіліктері: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3535">
              <a:lnSpc>
                <a:spcPct val="100000"/>
              </a:lnSpc>
              <a:spcBef>
                <a:spcPts val="815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18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sz="1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теңдеулер,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3535">
              <a:lnSpc>
                <a:spcPct val="100000"/>
              </a:lnSpc>
              <a:spcBef>
                <a:spcPts val="815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lang="kk-KZ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ұ</a:t>
            </a:r>
            <a:r>
              <a:rPr lang="kk-KZ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зақ уақыт және күрделі шығару жолдары;</a:t>
            </a:r>
            <a:endParaRPr lang="kk-KZ" sz="1800" spc="-9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3535">
              <a:lnSpc>
                <a:spcPct val="100000"/>
              </a:lnSpc>
              <a:spcBef>
                <a:spcPts val="815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1800" spc="-9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қолдануы</a:t>
            </a:r>
            <a:r>
              <a:rPr sz="180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шектеулі </a:t>
            </a:r>
            <a:r>
              <a:rPr sz="1800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(ғарыштық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объектілеріне</a:t>
            </a:r>
            <a:r>
              <a:rPr sz="18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байланысты),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marR="8890" indent="-342900">
              <a:lnSpc>
                <a:spcPts val="1939"/>
              </a:lnSpc>
              <a:spcBef>
                <a:spcPts val="1065"/>
              </a:spcBef>
              <a:buFont typeface="Wingdings"/>
              <a:buChar char=""/>
              <a:tabLst>
                <a:tab pos="354965" algn="l"/>
                <a:tab pos="355600" algn="l"/>
                <a:tab pos="1039494" algn="l"/>
                <a:tab pos="1894205" algn="l"/>
                <a:tab pos="4177665" algn="l"/>
                <a:tab pos="5447030" algn="l"/>
                <a:tab pos="6450965" algn="l"/>
              </a:tabLst>
            </a:pPr>
            <a:r>
              <a:rPr lang="kk-KZ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ұзақ уақыт </a:t>
            </a:r>
            <a:r>
              <a:rPr sz="18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spc="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8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spc="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8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валда</a:t>
            </a:r>
            <a:r>
              <a:rPr sz="1800" spc="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8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1800" spc="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ртт</a:t>
            </a:r>
            <a:r>
              <a:rPr sz="1800" spc="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800" spc="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18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sz="1800" spc="-74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sz="18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73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</a:t>
            </a:r>
            <a:r>
              <a:rPr sz="1800" spc="-95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</a:t>
            </a:r>
            <a:r>
              <a:rPr sz="18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лыстард</a:t>
            </a:r>
            <a:r>
              <a:rPr sz="1800" spc="-23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ың</a:t>
            </a:r>
            <a:r>
              <a:rPr sz="1800" spc="-2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қасиеттерін </a:t>
            </a:r>
            <a:r>
              <a:rPr sz="18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 </a:t>
            </a:r>
            <a:r>
              <a:rPr sz="1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</a:t>
            </a:r>
            <a:r>
              <a:rPr sz="1800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жоқ.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985">
              <a:lnSpc>
                <a:spcPts val="1939"/>
              </a:lnSpc>
              <a:spcBef>
                <a:spcPts val="1040"/>
              </a:spcBef>
              <a:tabLst>
                <a:tab pos="927100" algn="l"/>
                <a:tab pos="1485900" algn="l"/>
                <a:tab pos="2646045" algn="l"/>
                <a:tab pos="4238625" algn="l"/>
                <a:tab pos="5072380" algn="l"/>
                <a:tab pos="6620509" algn="l"/>
                <a:tab pos="7369175" algn="l"/>
              </a:tabLst>
            </a:pP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лды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	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	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	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800" spc="-7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лд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	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	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sz="1800" spc="-6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ң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1800" spc="-73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sz="1800" spc="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лард</a:t>
            </a:r>
            <a:r>
              <a:rPr sz="1800" spc="-23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ың</a:t>
            </a:r>
            <a:r>
              <a:rPr sz="1800" spc="-2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800" spc="-1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жүйелерінің </a:t>
            </a:r>
            <a:r>
              <a:rPr sz="1800" spc="-14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қоғалыстарын </a:t>
            </a:r>
            <a:r>
              <a:rPr sz="1800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 </a:t>
            </a:r>
            <a:r>
              <a:rPr sz="1800" spc="-18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үшін </a:t>
            </a:r>
            <a:r>
              <a:rPr sz="1800" b="1" i="1" spc="-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сандық </a:t>
            </a:r>
            <a:r>
              <a:rPr sz="1800" b="1" i="1" spc="-9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</a:t>
            </a:r>
            <a:r>
              <a:rPr sz="1800" b="1" i="1" spc="14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800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Кемшіліктері: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3535">
              <a:lnSpc>
                <a:spcPct val="100000"/>
              </a:lnSpc>
              <a:spcBef>
                <a:spcPts val="820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Интегралдау </a:t>
            </a:r>
            <a:r>
              <a:rPr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интервалдарының </a:t>
            </a:r>
            <a:r>
              <a:rPr sz="18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өсуімен </a:t>
            </a:r>
            <a:r>
              <a:rPr sz="18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қателіктердің</a:t>
            </a:r>
            <a:r>
              <a:rPr sz="1800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көбею,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7620" indent="-343535">
              <a:lnSpc>
                <a:spcPts val="1939"/>
              </a:lnSpc>
              <a:spcBef>
                <a:spcPts val="106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Қозғалыстын </a:t>
            </a:r>
            <a:r>
              <a:rPr sz="18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күйін </a:t>
            </a:r>
            <a:r>
              <a:rPr sz="18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сипаттауға </a:t>
            </a:r>
            <a:r>
              <a:rPr sz="1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 </a:t>
            </a:r>
            <a:r>
              <a:rPr sz="18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жоқ, </a:t>
            </a:r>
            <a:r>
              <a:rPr sz="18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өйткені </a:t>
            </a:r>
            <a:r>
              <a:rPr sz="1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нәтижелері 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 ретінде</a:t>
            </a:r>
            <a:r>
              <a:rPr sz="1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ts val="1939"/>
              </a:lnSpc>
              <a:spcBef>
                <a:spcPts val="1040"/>
              </a:spcBef>
            </a:pPr>
            <a:r>
              <a:rPr sz="1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Аналитикалық </a:t>
            </a:r>
            <a:r>
              <a:rPr sz="1800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r>
              <a:rPr sz="18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сандық </a:t>
            </a:r>
            <a:r>
              <a:rPr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теңдеулердін </a:t>
            </a:r>
            <a:r>
              <a:rPr sz="18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толығымен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шешуін  </a:t>
            </a:r>
            <a:r>
              <a:rPr sz="1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анықтамай,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аспан </a:t>
            </a:r>
            <a:r>
              <a:rPr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денелерінің </a:t>
            </a:r>
            <a:r>
              <a:rPr sz="18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қозғалыстарының </a:t>
            </a:r>
            <a:r>
              <a:rPr sz="1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қасиеттерін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білу  </a:t>
            </a:r>
            <a:r>
              <a:rPr sz="1800" spc="-18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үшін </a:t>
            </a:r>
            <a:r>
              <a:rPr sz="1800" b="1" i="1" spc="-9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сапалық әдістер</a:t>
            </a:r>
            <a:r>
              <a:rPr sz="1800" b="1" i="1" spc="-17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6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4655" algn="just">
              <a:lnSpc>
                <a:spcPct val="100000"/>
              </a:lnSpc>
              <a:spcBef>
                <a:spcPts val="795"/>
              </a:spcBef>
            </a:pP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Аспан механикасында </a:t>
            </a:r>
            <a:r>
              <a:rPr sz="1800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 </a:t>
            </a:r>
            <a:r>
              <a:rPr sz="1800" b="1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 </a:t>
            </a:r>
            <a:r>
              <a:rPr sz="1800" b="1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кең</a:t>
            </a:r>
            <a:r>
              <a:rPr sz="1800" b="1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1119795"/>
            <a:ext cx="7326630" cy="836294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2729865">
              <a:lnSpc>
                <a:spcPct val="100000"/>
              </a:lnSpc>
              <a:spcBef>
                <a:spcPts val="1130"/>
              </a:spcBef>
            </a:pPr>
            <a:r>
              <a:rPr sz="1800" b="1" u="heavy" spc="-10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Ньютонның</a:t>
            </a:r>
            <a:r>
              <a:rPr sz="1800" b="1" u="heavy" spc="-45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5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тартылыс</a:t>
            </a:r>
            <a:r>
              <a:rPr sz="1800" b="1" u="heavy" spc="-15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10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заңы</a:t>
            </a:r>
            <a:endParaRPr sz="1800" dirty="0">
              <a:solidFill>
                <a:schemeClr val="accent5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539750" algn="l"/>
                <a:tab pos="1363980" algn="l"/>
                <a:tab pos="2828925" algn="l"/>
                <a:tab pos="4061460" algn="l"/>
                <a:tab pos="5410200" algn="l"/>
                <a:tab pos="6539865" algn="l"/>
              </a:tabLst>
            </a:pPr>
            <a:r>
              <a:rPr sz="1800" spc="-20" dirty="0">
                <a:solidFill>
                  <a:srgbClr val="202020"/>
                </a:solidFill>
                <a:latin typeface="Times New Roman"/>
                <a:cs typeface="Times New Roman"/>
              </a:rPr>
              <a:t>Кез	</a:t>
            </a:r>
            <a:r>
              <a:rPr sz="1800" spc="-15" dirty="0">
                <a:solidFill>
                  <a:srgbClr val="202020"/>
                </a:solidFill>
                <a:latin typeface="Times New Roman"/>
                <a:cs typeface="Times New Roman"/>
              </a:rPr>
              <a:t>келген	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материалдық	бөлшектер	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арасындағы	тартылыс	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күшінің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17824" y="1656243"/>
            <a:ext cx="9251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202020"/>
                </a:solidFill>
                <a:latin typeface="Times New Roman"/>
                <a:cs typeface="Times New Roman"/>
              </a:rPr>
              <a:t>ша</a:t>
            </a:r>
            <a:r>
              <a:rPr sz="1800" spc="-15" dirty="0">
                <a:solidFill>
                  <a:srgbClr val="202020"/>
                </a:solidFill>
                <a:latin typeface="Times New Roman"/>
                <a:cs typeface="Times New Roman"/>
              </a:rPr>
              <a:t>м</a:t>
            </a:r>
            <a:r>
              <a:rPr sz="1800" spc="-10" dirty="0">
                <a:solidFill>
                  <a:srgbClr val="202020"/>
                </a:solidFill>
                <a:latin typeface="Times New Roman"/>
                <a:cs typeface="Times New Roman"/>
              </a:rPr>
              <a:t>а</a:t>
            </a:r>
            <a:r>
              <a:rPr sz="1800" spc="5" dirty="0">
                <a:solidFill>
                  <a:srgbClr val="202020"/>
                </a:solidFill>
                <a:latin typeface="Times New Roman"/>
                <a:cs typeface="Times New Roman"/>
              </a:rPr>
              <a:t>с</a:t>
            </a:r>
            <a:r>
              <a:rPr sz="1800" spc="-10" dirty="0">
                <a:solidFill>
                  <a:srgbClr val="202020"/>
                </a:solidFill>
                <a:latin typeface="Times New Roman"/>
                <a:cs typeface="Times New Roman"/>
              </a:rPr>
              <a:t>ы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н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802" y="1930563"/>
            <a:ext cx="8409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>
              <a:lnSpc>
                <a:spcPct val="100000"/>
              </a:lnSpc>
              <a:spcBef>
                <a:spcPts val="100"/>
              </a:spcBef>
              <a:tabLst>
                <a:tab pos="1351280" algn="l"/>
                <a:tab pos="1866264" algn="l"/>
                <a:tab pos="2289810" algn="l"/>
                <a:tab pos="2656840" algn="l"/>
                <a:tab pos="3970654" algn="l"/>
                <a:tab pos="4572635" algn="l"/>
                <a:tab pos="4932045" algn="l"/>
                <a:tab pos="5854065" algn="l"/>
                <a:tab pos="6903720" algn="l"/>
              </a:tabLst>
            </a:pPr>
            <a:r>
              <a:rPr sz="1800" spc="5" dirty="0">
                <a:solidFill>
                  <a:srgbClr val="202020"/>
                </a:solidFill>
                <a:latin typeface="Times New Roman"/>
                <a:cs typeface="Times New Roman"/>
              </a:rPr>
              <a:t>а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н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ық</a:t>
            </a:r>
            <a:r>
              <a:rPr sz="1800" spc="25" dirty="0">
                <a:solidFill>
                  <a:srgbClr val="202020"/>
                </a:solidFill>
                <a:latin typeface="Times New Roman"/>
                <a:cs typeface="Times New Roman"/>
              </a:rPr>
              <a:t>т</a:t>
            </a:r>
            <a:r>
              <a:rPr sz="1800" spc="5" dirty="0">
                <a:solidFill>
                  <a:srgbClr val="202020"/>
                </a:solidFill>
                <a:latin typeface="Times New Roman"/>
                <a:cs typeface="Times New Roman"/>
              </a:rPr>
              <a:t>а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й</a:t>
            </a:r>
            <a:r>
              <a:rPr sz="1800" spc="5" dirty="0">
                <a:solidFill>
                  <a:srgbClr val="202020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ын	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з</a:t>
            </a:r>
            <a:r>
              <a:rPr sz="1800" spc="-10" dirty="0">
                <a:solidFill>
                  <a:srgbClr val="202020"/>
                </a:solidFill>
                <a:latin typeface="Times New Roman"/>
                <a:cs typeface="Times New Roman"/>
              </a:rPr>
              <a:t>а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ң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.	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л	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И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.	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Н</a:t>
            </a:r>
            <a:r>
              <a:rPr sz="1800" spc="-10" dirty="0">
                <a:solidFill>
                  <a:srgbClr val="202020"/>
                </a:solidFill>
                <a:latin typeface="Times New Roman"/>
                <a:cs typeface="Times New Roman"/>
              </a:rPr>
              <a:t>ь</a:t>
            </a:r>
            <a:r>
              <a:rPr sz="1800" spc="-15" dirty="0">
                <a:solidFill>
                  <a:srgbClr val="202020"/>
                </a:solidFill>
                <a:latin typeface="Times New Roman"/>
                <a:cs typeface="Times New Roman"/>
              </a:rPr>
              <a:t>ю</a:t>
            </a:r>
            <a:r>
              <a:rPr sz="1800" spc="-20" dirty="0">
                <a:solidFill>
                  <a:srgbClr val="202020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о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нн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ың	1666	ж.	</a:t>
            </a:r>
            <a:r>
              <a:rPr sz="1800" spc="5" dirty="0">
                <a:solidFill>
                  <a:srgbClr val="202020"/>
                </a:solidFill>
                <a:latin typeface="Times New Roman"/>
                <a:cs typeface="Times New Roman"/>
              </a:rPr>
              <a:t>ш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ыққ</a:t>
            </a:r>
            <a:r>
              <a:rPr sz="1800" spc="5" dirty="0">
                <a:solidFill>
                  <a:srgbClr val="202020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н	</a:t>
            </a:r>
            <a:r>
              <a:rPr sz="1800" spc="-10" dirty="0">
                <a:solidFill>
                  <a:srgbClr val="202020"/>
                </a:solidFill>
                <a:latin typeface="Times New Roman"/>
                <a:cs typeface="Times New Roman"/>
              </a:rPr>
              <a:t>“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Н</a:t>
            </a:r>
            <a:r>
              <a:rPr sz="1800" spc="-45" dirty="0">
                <a:solidFill>
                  <a:srgbClr val="202020"/>
                </a:solidFill>
                <a:latin typeface="Times New Roman"/>
                <a:cs typeface="Times New Roman"/>
              </a:rPr>
              <a:t>а</a:t>
            </a:r>
            <a:r>
              <a:rPr sz="1800" spc="-35" dirty="0">
                <a:solidFill>
                  <a:srgbClr val="202020"/>
                </a:solidFill>
                <a:latin typeface="Times New Roman"/>
                <a:cs typeface="Times New Roman"/>
              </a:rPr>
              <a:t>т</a:t>
            </a:r>
            <a:r>
              <a:rPr sz="1800" spc="10" dirty="0">
                <a:solidFill>
                  <a:srgbClr val="202020"/>
                </a:solidFill>
                <a:latin typeface="Times New Roman"/>
                <a:cs typeface="Times New Roman"/>
              </a:rPr>
              <a:t>у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р</a:t>
            </a:r>
            <a:r>
              <a:rPr sz="1800" spc="15" dirty="0">
                <a:solidFill>
                  <a:srgbClr val="202020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л	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фи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л</a:t>
            </a:r>
            <a:r>
              <a:rPr sz="1800" spc="45" dirty="0">
                <a:solidFill>
                  <a:srgbClr val="202020"/>
                </a:solidFill>
                <a:latin typeface="Times New Roman"/>
                <a:cs typeface="Times New Roman"/>
              </a:rPr>
              <a:t>о</a:t>
            </a:r>
            <a:r>
              <a:rPr sz="1800" spc="5" dirty="0">
                <a:solidFill>
                  <a:srgbClr val="202020"/>
                </a:solidFill>
                <a:latin typeface="Times New Roman"/>
                <a:cs typeface="Times New Roman"/>
              </a:rPr>
              <a:t>с</a:t>
            </a:r>
            <a:r>
              <a:rPr sz="1800" spc="-15" dirty="0">
                <a:solidFill>
                  <a:srgbClr val="202020"/>
                </a:solidFill>
                <a:latin typeface="Times New Roman"/>
                <a:cs typeface="Times New Roman"/>
              </a:rPr>
              <a:t>о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фиян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ың  </a:t>
            </a:r>
            <a:r>
              <a:rPr sz="1800" spc="-10" dirty="0">
                <a:solidFill>
                  <a:srgbClr val="202020"/>
                </a:solidFill>
                <a:latin typeface="Times New Roman"/>
                <a:cs typeface="Times New Roman"/>
              </a:rPr>
              <a:t>математикалық</a:t>
            </a:r>
            <a:r>
              <a:rPr sz="1800" spc="-3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негіздері”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деген</a:t>
            </a:r>
            <a:r>
              <a:rPr sz="1800" spc="-2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еңбегінде</a:t>
            </a:r>
            <a:r>
              <a:rPr sz="1800" spc="-1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баяндалған.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145" y="2610191"/>
            <a:ext cx="51384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30480">
              <a:lnSpc>
                <a:spcPct val="100000"/>
              </a:lnSpc>
              <a:spcBef>
                <a:spcPts val="100"/>
              </a:spcBef>
              <a:tabLst>
                <a:tab pos="1827530" algn="l"/>
                <a:tab pos="2059305" algn="l"/>
                <a:tab pos="2370455" algn="l"/>
                <a:tab pos="2838450" algn="l"/>
                <a:tab pos="3282950" algn="l"/>
                <a:tab pos="3559810" algn="l"/>
                <a:tab pos="4803775" algn="l"/>
              </a:tabLst>
            </a:pP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Тұжырым</a:t>
            </a:r>
            <a:r>
              <a:rPr sz="1800" spc="-20" dirty="0">
                <a:solidFill>
                  <a:srgbClr val="202020"/>
                </a:solidFill>
                <a:latin typeface="Times New Roman"/>
                <a:cs typeface="Times New Roman"/>
              </a:rPr>
              <a:t>д</a:t>
            </a:r>
            <a:r>
              <a:rPr sz="1800" spc="5" dirty="0">
                <a:solidFill>
                  <a:srgbClr val="202020"/>
                </a:solidFill>
                <a:latin typeface="Times New Roman"/>
                <a:cs typeface="Times New Roman"/>
              </a:rPr>
              <a:t>ас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ы:	</a:t>
            </a:r>
            <a:r>
              <a:rPr sz="1800" b="1" spc="-55" dirty="0">
                <a:solidFill>
                  <a:srgbClr val="202020"/>
                </a:solidFill>
                <a:latin typeface="Times New Roman"/>
                <a:cs typeface="Times New Roman"/>
              </a:rPr>
              <a:t>к</a:t>
            </a:r>
            <a:r>
              <a:rPr sz="1800" b="1" spc="5" dirty="0">
                <a:solidFill>
                  <a:srgbClr val="202020"/>
                </a:solidFill>
                <a:latin typeface="Times New Roman"/>
                <a:cs typeface="Times New Roman"/>
              </a:rPr>
              <a:t>е</a:t>
            </a:r>
            <a:r>
              <a:rPr sz="1800" b="1" dirty="0">
                <a:solidFill>
                  <a:srgbClr val="202020"/>
                </a:solidFill>
                <a:latin typeface="Times New Roman"/>
                <a:cs typeface="Times New Roman"/>
              </a:rPr>
              <a:t>з	</a:t>
            </a:r>
            <a:r>
              <a:rPr sz="1800" b="1" spc="-55" dirty="0">
                <a:solidFill>
                  <a:srgbClr val="202020"/>
                </a:solidFill>
                <a:latin typeface="Times New Roman"/>
                <a:cs typeface="Times New Roman"/>
              </a:rPr>
              <a:t>к</a:t>
            </a:r>
            <a:r>
              <a:rPr sz="1800" b="1" spc="5" dirty="0">
                <a:solidFill>
                  <a:srgbClr val="202020"/>
                </a:solidFill>
                <a:latin typeface="Times New Roman"/>
                <a:cs typeface="Times New Roman"/>
              </a:rPr>
              <a:t>е</a:t>
            </a:r>
            <a:r>
              <a:rPr sz="1800" b="1" spc="-5" dirty="0">
                <a:solidFill>
                  <a:srgbClr val="202020"/>
                </a:solidFill>
                <a:latin typeface="Times New Roman"/>
                <a:cs typeface="Times New Roman"/>
              </a:rPr>
              <a:t>л</a:t>
            </a:r>
            <a:r>
              <a:rPr sz="1800" b="1" spc="-30" dirty="0">
                <a:solidFill>
                  <a:srgbClr val="202020"/>
                </a:solidFill>
                <a:latin typeface="Times New Roman"/>
                <a:cs typeface="Times New Roman"/>
              </a:rPr>
              <a:t>г</a:t>
            </a:r>
            <a:r>
              <a:rPr sz="1800" b="1" spc="5" dirty="0">
                <a:solidFill>
                  <a:srgbClr val="202020"/>
                </a:solidFill>
                <a:latin typeface="Times New Roman"/>
                <a:cs typeface="Times New Roman"/>
              </a:rPr>
              <a:t>е</a:t>
            </a:r>
            <a:r>
              <a:rPr sz="1800" b="1" dirty="0">
                <a:solidFill>
                  <a:srgbClr val="202020"/>
                </a:solidFill>
                <a:latin typeface="Times New Roman"/>
                <a:cs typeface="Times New Roman"/>
              </a:rPr>
              <a:t>н	</a:t>
            </a:r>
            <a:r>
              <a:rPr sz="1800" b="1" spc="-15" dirty="0">
                <a:solidFill>
                  <a:srgbClr val="202020"/>
                </a:solidFill>
                <a:latin typeface="Times New Roman"/>
                <a:cs typeface="Times New Roman"/>
              </a:rPr>
              <a:t>м</a:t>
            </a:r>
            <a:r>
              <a:rPr sz="1800" b="1" spc="-50" dirty="0">
                <a:solidFill>
                  <a:srgbClr val="202020"/>
                </a:solidFill>
                <a:latin typeface="Times New Roman"/>
                <a:cs typeface="Times New Roman"/>
              </a:rPr>
              <a:t>а</a:t>
            </a:r>
            <a:r>
              <a:rPr sz="1800" b="1" spc="-10" dirty="0">
                <a:solidFill>
                  <a:srgbClr val="202020"/>
                </a:solidFill>
                <a:latin typeface="Times New Roman"/>
                <a:cs typeface="Times New Roman"/>
              </a:rPr>
              <a:t>т</a:t>
            </a:r>
            <a:r>
              <a:rPr sz="1800" b="1" spc="5" dirty="0">
                <a:solidFill>
                  <a:srgbClr val="202020"/>
                </a:solidFill>
                <a:latin typeface="Times New Roman"/>
                <a:cs typeface="Times New Roman"/>
              </a:rPr>
              <a:t>е</a:t>
            </a:r>
            <a:r>
              <a:rPr sz="1800" b="1" spc="-10" dirty="0">
                <a:solidFill>
                  <a:srgbClr val="202020"/>
                </a:solidFill>
                <a:latin typeface="Times New Roman"/>
                <a:cs typeface="Times New Roman"/>
              </a:rPr>
              <a:t>ри</a:t>
            </a:r>
            <a:r>
              <a:rPr sz="1800" b="1" spc="10" dirty="0">
                <a:solidFill>
                  <a:srgbClr val="202020"/>
                </a:solidFill>
                <a:latin typeface="Times New Roman"/>
                <a:cs typeface="Times New Roman"/>
              </a:rPr>
              <a:t>я</a:t>
            </a:r>
            <a:r>
              <a:rPr sz="1800" b="1" spc="-5" dirty="0">
                <a:solidFill>
                  <a:srgbClr val="202020"/>
                </a:solidFill>
                <a:latin typeface="Times New Roman"/>
                <a:cs typeface="Times New Roman"/>
              </a:rPr>
              <a:t>лы</a:t>
            </a:r>
            <a:r>
              <a:rPr sz="1800" b="1" dirty="0">
                <a:solidFill>
                  <a:srgbClr val="202020"/>
                </a:solidFill>
                <a:latin typeface="Times New Roman"/>
                <a:cs typeface="Times New Roman"/>
              </a:rPr>
              <a:t>қ	</a:t>
            </a:r>
            <a:r>
              <a:rPr sz="1800" b="1" spc="5" dirty="0">
                <a:solidFill>
                  <a:srgbClr val="202020"/>
                </a:solidFill>
                <a:latin typeface="Times New Roman"/>
                <a:cs typeface="Times New Roman"/>
              </a:rPr>
              <a:t>е</a:t>
            </a:r>
            <a:r>
              <a:rPr sz="1800" b="1" spc="-10" dirty="0">
                <a:solidFill>
                  <a:srgbClr val="202020"/>
                </a:solidFill>
                <a:latin typeface="Times New Roman"/>
                <a:cs typeface="Times New Roman"/>
              </a:rPr>
              <a:t>кі  </a:t>
            </a:r>
            <a:r>
              <a:rPr sz="1800" b="1" spc="-5" dirty="0">
                <a:solidFill>
                  <a:srgbClr val="202020"/>
                </a:solidFill>
                <a:latin typeface="Times New Roman"/>
                <a:cs typeface="Times New Roman"/>
              </a:rPr>
              <a:t>массаларының		</a:t>
            </a:r>
            <a:r>
              <a:rPr sz="1800" b="1" dirty="0">
                <a:solidFill>
                  <a:srgbClr val="202020"/>
                </a:solidFill>
                <a:latin typeface="Times New Roman"/>
                <a:cs typeface="Times New Roman"/>
              </a:rPr>
              <a:t>(</a:t>
            </a:r>
            <a:r>
              <a:rPr sz="1800" b="1" i="1" dirty="0">
                <a:solidFill>
                  <a:srgbClr val="202020"/>
                </a:solidFill>
                <a:latin typeface="Times New Roman"/>
                <a:cs typeface="Times New Roman"/>
              </a:rPr>
              <a:t>m</a:t>
            </a:r>
            <a:r>
              <a:rPr sz="1800" b="1" i="1" baseline="-20833" dirty="0">
                <a:solidFill>
                  <a:srgbClr val="202020"/>
                </a:solidFill>
                <a:latin typeface="Times New Roman"/>
                <a:cs typeface="Times New Roman"/>
              </a:rPr>
              <a:t>1</a:t>
            </a:r>
            <a:r>
              <a:rPr sz="1800" b="1" i="1" dirty="0">
                <a:solidFill>
                  <a:srgbClr val="202020"/>
                </a:solidFill>
                <a:latin typeface="Times New Roman"/>
                <a:cs typeface="Times New Roman"/>
              </a:rPr>
              <a:t>,	</a:t>
            </a:r>
            <a:r>
              <a:rPr sz="1800" b="1" i="1" spc="-5" dirty="0">
                <a:solidFill>
                  <a:srgbClr val="202020"/>
                </a:solidFill>
                <a:latin typeface="Times New Roman"/>
                <a:cs typeface="Times New Roman"/>
              </a:rPr>
              <a:t>m</a:t>
            </a:r>
            <a:r>
              <a:rPr sz="1800" b="1" i="1" spc="-7" baseline="-20833" dirty="0">
                <a:solidFill>
                  <a:srgbClr val="202020"/>
                </a:solidFill>
                <a:latin typeface="Times New Roman"/>
                <a:cs typeface="Times New Roman"/>
              </a:rPr>
              <a:t>2</a:t>
            </a:r>
            <a:r>
              <a:rPr sz="1800" b="1" spc="-5" dirty="0">
                <a:solidFill>
                  <a:srgbClr val="202020"/>
                </a:solidFill>
                <a:latin typeface="Times New Roman"/>
                <a:cs typeface="Times New Roman"/>
              </a:rPr>
              <a:t>)		көбейтіндісіне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65885" y="2610191"/>
            <a:ext cx="31769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570" marR="5080" indent="-103505">
              <a:lnSpc>
                <a:spcPct val="100000"/>
              </a:lnSpc>
              <a:spcBef>
                <a:spcPts val="100"/>
              </a:spcBef>
              <a:tabLst>
                <a:tab pos="970280" algn="l"/>
                <a:tab pos="1017905" algn="l"/>
                <a:tab pos="2225040" algn="l"/>
                <a:tab pos="2917825" algn="l"/>
              </a:tabLst>
            </a:pPr>
            <a:r>
              <a:rPr sz="1800" b="1" dirty="0">
                <a:solidFill>
                  <a:srgbClr val="202020"/>
                </a:solidFill>
                <a:latin typeface="Times New Roman"/>
                <a:cs typeface="Times New Roman"/>
              </a:rPr>
              <a:t>бө</a:t>
            </a:r>
            <a:r>
              <a:rPr sz="1800" b="1" spc="-5" dirty="0">
                <a:solidFill>
                  <a:srgbClr val="202020"/>
                </a:solidFill>
                <a:latin typeface="Times New Roman"/>
                <a:cs typeface="Times New Roman"/>
              </a:rPr>
              <a:t>л</a:t>
            </a:r>
            <a:r>
              <a:rPr sz="1800" b="1" spc="-25" dirty="0">
                <a:solidFill>
                  <a:srgbClr val="202020"/>
                </a:solidFill>
                <a:latin typeface="Times New Roman"/>
                <a:cs typeface="Times New Roman"/>
              </a:rPr>
              <a:t>ш</a:t>
            </a:r>
            <a:r>
              <a:rPr sz="1800" b="1" spc="5" dirty="0">
                <a:solidFill>
                  <a:srgbClr val="202020"/>
                </a:solidFill>
                <a:latin typeface="Times New Roman"/>
                <a:cs typeface="Times New Roman"/>
              </a:rPr>
              <a:t>е</a:t>
            </a:r>
            <a:r>
              <a:rPr sz="1800" b="1" dirty="0">
                <a:solidFill>
                  <a:srgbClr val="202020"/>
                </a:solidFill>
                <a:latin typeface="Times New Roman"/>
                <a:cs typeface="Times New Roman"/>
              </a:rPr>
              <a:t>к		бі</a:t>
            </a:r>
            <a:r>
              <a:rPr sz="1800" b="1" spc="-10" dirty="0">
                <a:solidFill>
                  <a:srgbClr val="202020"/>
                </a:solidFill>
                <a:latin typeface="Times New Roman"/>
                <a:cs typeface="Times New Roman"/>
              </a:rPr>
              <a:t>р</a:t>
            </a:r>
            <a:r>
              <a:rPr sz="1800" b="1" dirty="0">
                <a:solidFill>
                  <a:srgbClr val="202020"/>
                </a:solidFill>
                <a:latin typeface="Times New Roman"/>
                <a:cs typeface="Times New Roman"/>
              </a:rPr>
              <a:t>-бі</a:t>
            </a:r>
            <a:r>
              <a:rPr sz="1800" b="1" spc="-10" dirty="0">
                <a:solidFill>
                  <a:srgbClr val="202020"/>
                </a:solidFill>
                <a:latin typeface="Times New Roman"/>
                <a:cs typeface="Times New Roman"/>
              </a:rPr>
              <a:t>р</a:t>
            </a:r>
            <a:r>
              <a:rPr sz="1800" b="1" dirty="0">
                <a:solidFill>
                  <a:srgbClr val="202020"/>
                </a:solidFill>
                <a:latin typeface="Times New Roman"/>
                <a:cs typeface="Times New Roman"/>
              </a:rPr>
              <a:t>і</a:t>
            </a:r>
            <a:r>
              <a:rPr sz="1800" b="1" spc="-10" dirty="0">
                <a:solidFill>
                  <a:srgbClr val="202020"/>
                </a:solidFill>
                <a:latin typeface="Times New Roman"/>
                <a:cs typeface="Times New Roman"/>
              </a:rPr>
              <a:t>н</a:t>
            </a:r>
            <a:r>
              <a:rPr sz="1800" b="1" dirty="0">
                <a:solidFill>
                  <a:srgbClr val="202020"/>
                </a:solidFill>
                <a:latin typeface="Times New Roman"/>
                <a:cs typeface="Times New Roman"/>
              </a:rPr>
              <a:t>е	</a:t>
            </a:r>
            <a:r>
              <a:rPr sz="1800" b="1" spc="-15" dirty="0">
                <a:solidFill>
                  <a:srgbClr val="202020"/>
                </a:solidFill>
                <a:latin typeface="Times New Roman"/>
                <a:cs typeface="Times New Roman"/>
              </a:rPr>
              <a:t>ө</a:t>
            </a:r>
            <a:r>
              <a:rPr sz="1800" b="1" spc="-40" dirty="0">
                <a:solidFill>
                  <a:srgbClr val="202020"/>
                </a:solidFill>
                <a:latin typeface="Times New Roman"/>
                <a:cs typeface="Times New Roman"/>
              </a:rPr>
              <a:t>з</a:t>
            </a:r>
            <a:r>
              <a:rPr sz="1800" b="1" dirty="0">
                <a:solidFill>
                  <a:srgbClr val="202020"/>
                </a:solidFill>
                <a:latin typeface="Times New Roman"/>
                <a:cs typeface="Times New Roman"/>
              </a:rPr>
              <a:t>д</a:t>
            </a:r>
            <a:r>
              <a:rPr sz="1800" b="1" spc="5" dirty="0">
                <a:solidFill>
                  <a:srgbClr val="202020"/>
                </a:solidFill>
                <a:latin typeface="Times New Roman"/>
                <a:cs typeface="Times New Roman"/>
              </a:rPr>
              <a:t>е</a:t>
            </a:r>
            <a:r>
              <a:rPr sz="1800" b="1" spc="-10" dirty="0">
                <a:solidFill>
                  <a:srgbClr val="202020"/>
                </a:solidFill>
                <a:latin typeface="Times New Roman"/>
                <a:cs typeface="Times New Roman"/>
              </a:rPr>
              <a:t>р</a:t>
            </a:r>
            <a:r>
              <a:rPr sz="1800" b="1" dirty="0">
                <a:solidFill>
                  <a:srgbClr val="202020"/>
                </a:solidFill>
                <a:latin typeface="Times New Roman"/>
                <a:cs typeface="Times New Roman"/>
              </a:rPr>
              <a:t>і</a:t>
            </a:r>
            <a:r>
              <a:rPr sz="1800" b="1" spc="-10" dirty="0">
                <a:solidFill>
                  <a:srgbClr val="202020"/>
                </a:solidFill>
                <a:latin typeface="Times New Roman"/>
                <a:cs typeface="Times New Roman"/>
              </a:rPr>
              <a:t>н</a:t>
            </a:r>
            <a:r>
              <a:rPr sz="1800" b="1" dirty="0">
                <a:solidFill>
                  <a:srgbClr val="202020"/>
                </a:solidFill>
                <a:latin typeface="Times New Roman"/>
                <a:cs typeface="Times New Roman"/>
              </a:rPr>
              <a:t>ің  </a:t>
            </a:r>
            <a:r>
              <a:rPr sz="1800" b="1" spc="-35" dirty="0">
                <a:solidFill>
                  <a:srgbClr val="202020"/>
                </a:solidFill>
                <a:latin typeface="Times New Roman"/>
                <a:cs typeface="Times New Roman"/>
              </a:rPr>
              <a:t>т</a:t>
            </a:r>
            <a:r>
              <a:rPr sz="1800" b="1" spc="10" dirty="0">
                <a:solidFill>
                  <a:srgbClr val="202020"/>
                </a:solidFill>
                <a:latin typeface="Times New Roman"/>
                <a:cs typeface="Times New Roman"/>
              </a:rPr>
              <a:t>у</a:t>
            </a:r>
            <a:r>
              <a:rPr sz="1800" b="1" spc="-10" dirty="0">
                <a:solidFill>
                  <a:srgbClr val="202020"/>
                </a:solidFill>
                <a:latin typeface="Times New Roman"/>
                <a:cs typeface="Times New Roman"/>
              </a:rPr>
              <a:t>р</a:t>
            </a:r>
            <a:r>
              <a:rPr sz="1800" b="1" dirty="0">
                <a:solidFill>
                  <a:srgbClr val="202020"/>
                </a:solidFill>
                <a:latin typeface="Times New Roman"/>
                <a:cs typeface="Times New Roman"/>
              </a:rPr>
              <a:t>а	</a:t>
            </a:r>
            <a:r>
              <a:rPr sz="1800" b="1" spc="-10" dirty="0">
                <a:solidFill>
                  <a:srgbClr val="202020"/>
                </a:solidFill>
                <a:latin typeface="Times New Roman"/>
                <a:cs typeface="Times New Roman"/>
              </a:rPr>
              <a:t>пр</a:t>
            </a:r>
            <a:r>
              <a:rPr sz="1800" b="1" spc="-5" dirty="0">
                <a:solidFill>
                  <a:srgbClr val="202020"/>
                </a:solidFill>
                <a:latin typeface="Times New Roman"/>
                <a:cs typeface="Times New Roman"/>
              </a:rPr>
              <a:t>о</a:t>
            </a:r>
            <a:r>
              <a:rPr sz="1800" b="1" spc="-10" dirty="0">
                <a:solidFill>
                  <a:srgbClr val="202020"/>
                </a:solidFill>
                <a:latin typeface="Times New Roman"/>
                <a:cs typeface="Times New Roman"/>
              </a:rPr>
              <a:t>п</a:t>
            </a:r>
            <a:r>
              <a:rPr sz="1800" b="1" spc="-5" dirty="0">
                <a:solidFill>
                  <a:srgbClr val="202020"/>
                </a:solidFill>
                <a:latin typeface="Times New Roman"/>
                <a:cs typeface="Times New Roman"/>
              </a:rPr>
              <a:t>о</a:t>
            </a:r>
            <a:r>
              <a:rPr sz="1800" b="1" spc="-10" dirty="0">
                <a:solidFill>
                  <a:srgbClr val="202020"/>
                </a:solidFill>
                <a:latin typeface="Times New Roman"/>
                <a:cs typeface="Times New Roman"/>
              </a:rPr>
              <a:t>р</a:t>
            </a:r>
            <a:r>
              <a:rPr sz="1800" b="1" spc="5" dirty="0">
                <a:solidFill>
                  <a:srgbClr val="202020"/>
                </a:solidFill>
                <a:latin typeface="Times New Roman"/>
                <a:cs typeface="Times New Roman"/>
              </a:rPr>
              <a:t>ц</a:t>
            </a:r>
            <a:r>
              <a:rPr sz="1800" b="1" spc="-10" dirty="0">
                <a:solidFill>
                  <a:srgbClr val="202020"/>
                </a:solidFill>
                <a:latin typeface="Times New Roman"/>
                <a:cs typeface="Times New Roman"/>
              </a:rPr>
              <a:t>и</a:t>
            </a:r>
            <a:r>
              <a:rPr sz="1800" b="1" spc="10" dirty="0">
                <a:solidFill>
                  <a:srgbClr val="202020"/>
                </a:solidFill>
                <a:latin typeface="Times New Roman"/>
                <a:cs typeface="Times New Roman"/>
              </a:rPr>
              <a:t>о</a:t>
            </a:r>
            <a:r>
              <a:rPr sz="1800" b="1" spc="-10" dirty="0">
                <a:solidFill>
                  <a:srgbClr val="202020"/>
                </a:solidFill>
                <a:latin typeface="Times New Roman"/>
                <a:cs typeface="Times New Roman"/>
              </a:rPr>
              <a:t>н</a:t>
            </a:r>
            <a:r>
              <a:rPr sz="1800" b="1" spc="10" dirty="0">
                <a:solidFill>
                  <a:srgbClr val="202020"/>
                </a:solidFill>
                <a:latin typeface="Times New Roman"/>
                <a:cs typeface="Times New Roman"/>
              </a:rPr>
              <a:t>а</a:t>
            </a:r>
            <a:r>
              <a:rPr sz="1800" b="1" dirty="0">
                <a:solidFill>
                  <a:srgbClr val="202020"/>
                </a:solidFill>
                <a:latin typeface="Times New Roman"/>
                <a:cs typeface="Times New Roman"/>
              </a:rPr>
              <a:t>л,	</a:t>
            </a:r>
            <a:r>
              <a:rPr sz="1800" b="1" spc="10" dirty="0">
                <a:solidFill>
                  <a:srgbClr val="202020"/>
                </a:solidFill>
                <a:latin typeface="Times New Roman"/>
                <a:cs typeface="Times New Roman"/>
              </a:rPr>
              <a:t>ал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4707" y="3158907"/>
            <a:ext cx="8440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02020"/>
                </a:solidFill>
                <a:latin typeface="Times New Roman"/>
                <a:cs typeface="Times New Roman"/>
              </a:rPr>
              <a:t>арақашықтығының</a:t>
            </a:r>
            <a:r>
              <a:rPr sz="1800" b="1" spc="40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202020"/>
                </a:solidFill>
                <a:latin typeface="Times New Roman"/>
                <a:cs typeface="Times New Roman"/>
              </a:rPr>
              <a:t>квадратына</a:t>
            </a:r>
            <a:r>
              <a:rPr sz="1800" b="1" spc="3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202020"/>
                </a:solidFill>
                <a:latin typeface="Times New Roman"/>
                <a:cs typeface="Times New Roman"/>
              </a:rPr>
              <a:t>(</a:t>
            </a:r>
            <a:r>
              <a:rPr sz="1800" b="1" i="1" spc="-5" dirty="0">
                <a:solidFill>
                  <a:srgbClr val="202020"/>
                </a:solidFill>
                <a:latin typeface="Times New Roman"/>
                <a:cs typeface="Times New Roman"/>
              </a:rPr>
              <a:t>r</a:t>
            </a:r>
            <a:r>
              <a:rPr sz="1800" b="1" i="1" spc="-7" baseline="25462" dirty="0">
                <a:solidFill>
                  <a:srgbClr val="202020"/>
                </a:solidFill>
                <a:latin typeface="Times New Roman"/>
                <a:cs typeface="Times New Roman"/>
              </a:rPr>
              <a:t>2</a:t>
            </a:r>
            <a:r>
              <a:rPr sz="1800" b="1" spc="-5" dirty="0">
                <a:solidFill>
                  <a:srgbClr val="202020"/>
                </a:solidFill>
                <a:latin typeface="Times New Roman"/>
                <a:cs typeface="Times New Roman"/>
              </a:rPr>
              <a:t>)</a:t>
            </a:r>
            <a:r>
              <a:rPr sz="1800" b="1" spc="10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202020"/>
                </a:solidFill>
                <a:latin typeface="Times New Roman"/>
                <a:cs typeface="Times New Roman"/>
              </a:rPr>
              <a:t>кері</a:t>
            </a:r>
            <a:r>
              <a:rPr sz="1800" b="1" spc="10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202020"/>
                </a:solidFill>
                <a:latin typeface="Times New Roman"/>
                <a:cs typeface="Times New Roman"/>
              </a:rPr>
              <a:t>пропорционал</a:t>
            </a:r>
            <a:r>
              <a:rPr sz="1800" b="1" spc="4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202020"/>
                </a:solidFill>
                <a:latin typeface="Times New Roman"/>
                <a:cs typeface="Times New Roman"/>
              </a:rPr>
              <a:t>күшпен</a:t>
            </a:r>
            <a:r>
              <a:rPr sz="1800" b="1" spc="30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02020"/>
                </a:solidFill>
                <a:latin typeface="Times New Roman"/>
                <a:cs typeface="Times New Roman"/>
              </a:rPr>
              <a:t>(</a:t>
            </a:r>
            <a:r>
              <a:rPr sz="1800" b="1" i="1" dirty="0">
                <a:solidFill>
                  <a:srgbClr val="202020"/>
                </a:solidFill>
                <a:latin typeface="Times New Roman"/>
                <a:cs typeface="Times New Roman"/>
              </a:rPr>
              <a:t>F</a:t>
            </a:r>
            <a:r>
              <a:rPr sz="1800" b="1" dirty="0">
                <a:solidFill>
                  <a:srgbClr val="202020"/>
                </a:solidFill>
                <a:latin typeface="Times New Roman"/>
                <a:cs typeface="Times New Roman"/>
              </a:rPr>
              <a:t>)</a:t>
            </a:r>
            <a:r>
              <a:rPr sz="1800" b="1" spc="10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202020"/>
                </a:solidFill>
                <a:latin typeface="Times New Roman"/>
                <a:cs typeface="Times New Roman"/>
              </a:rPr>
              <a:t>тартылады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48760" y="3969523"/>
            <a:ext cx="292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(1)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0259" y="4374831"/>
            <a:ext cx="84112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мұндағы</a:t>
            </a:r>
            <a:r>
              <a:rPr sz="1800" spc="36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202020"/>
                </a:solidFill>
                <a:latin typeface="Times New Roman"/>
                <a:cs typeface="Times New Roman"/>
              </a:rPr>
              <a:t>G</a:t>
            </a:r>
            <a:r>
              <a:rPr sz="1800" b="1" i="1" spc="360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—</a:t>
            </a:r>
            <a:r>
              <a:rPr sz="1800" spc="350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гравитациялық</a:t>
            </a:r>
            <a:r>
              <a:rPr sz="1800" spc="35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тұрақты.</a:t>
            </a:r>
            <a:r>
              <a:rPr sz="1800" spc="35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Times New Roman"/>
                <a:cs typeface="Times New Roman"/>
              </a:rPr>
              <a:t>Гравитациялық</a:t>
            </a:r>
            <a:r>
              <a:rPr sz="1800" spc="36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тұрақтының</a:t>
            </a:r>
            <a:r>
              <a:rPr sz="1800" spc="360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(</a:t>
            </a:r>
            <a:r>
              <a:rPr sz="1800" b="1" i="1" spc="-5" dirty="0">
                <a:solidFill>
                  <a:srgbClr val="202020"/>
                </a:solidFill>
                <a:latin typeface="Times New Roman"/>
                <a:cs typeface="Times New Roman"/>
              </a:rPr>
              <a:t>G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)</a:t>
            </a:r>
            <a:r>
              <a:rPr sz="1800" spc="36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202020"/>
                </a:solidFill>
                <a:latin typeface="Times New Roman"/>
                <a:cs typeface="Times New Roman"/>
              </a:rPr>
              <a:t>сан</a:t>
            </a:r>
            <a:r>
              <a:rPr sz="1800" spc="35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мәнін </a:t>
            </a:r>
            <a:r>
              <a:rPr sz="1800" spc="-434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1798</a:t>
            </a:r>
            <a:r>
              <a:rPr sz="1800" spc="-10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ж. ағылшын</a:t>
            </a:r>
            <a:r>
              <a:rPr sz="1800" spc="-2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ғалымы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spc="-100" dirty="0">
                <a:solidFill>
                  <a:srgbClr val="202020"/>
                </a:solidFill>
                <a:latin typeface="Times New Roman"/>
                <a:cs typeface="Times New Roman"/>
              </a:rPr>
              <a:t>Г.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Times New Roman"/>
                <a:cs typeface="Times New Roman"/>
              </a:rPr>
              <a:t>Кавендиш</a:t>
            </a:r>
            <a:r>
              <a:rPr sz="1800" spc="-1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анықтаған.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47076" y="119633"/>
            <a:ext cx="571627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0" marR="5080" indent="-781685">
              <a:lnSpc>
                <a:spcPct val="100000"/>
              </a:lnSpc>
              <a:spcBef>
                <a:spcPts val="100"/>
              </a:spcBef>
            </a:pPr>
            <a:r>
              <a:rPr sz="3200" b="1" i="1" dirty="0">
                <a:solidFill>
                  <a:schemeClr val="accent5"/>
                </a:solidFill>
                <a:latin typeface="Verdana"/>
                <a:cs typeface="Verdana"/>
              </a:rPr>
              <a:t>Тартылыс </a:t>
            </a:r>
            <a:r>
              <a:rPr sz="3200" b="1" i="1" spc="-5" dirty="0">
                <a:solidFill>
                  <a:schemeClr val="accent5"/>
                </a:solidFill>
                <a:latin typeface="Verdana"/>
                <a:cs typeface="Verdana"/>
              </a:rPr>
              <a:t>теориясының </a:t>
            </a:r>
            <a:r>
              <a:rPr sz="3200" b="1" i="1" spc="-1080" dirty="0">
                <a:solidFill>
                  <a:schemeClr val="accent5"/>
                </a:solidFill>
                <a:latin typeface="Verdana"/>
                <a:cs typeface="Verdana"/>
              </a:rPr>
              <a:t> </a:t>
            </a:r>
            <a:r>
              <a:rPr sz="3200" b="1" i="1" dirty="0">
                <a:solidFill>
                  <a:schemeClr val="accent5"/>
                </a:solidFill>
                <a:latin typeface="Verdana"/>
                <a:cs typeface="Verdana"/>
              </a:rPr>
              <a:t>негізгі</a:t>
            </a:r>
            <a:r>
              <a:rPr sz="3200" b="1" i="1" spc="-5" dirty="0">
                <a:solidFill>
                  <a:schemeClr val="accent5"/>
                </a:solidFill>
                <a:latin typeface="Verdana"/>
                <a:cs typeface="Verdana"/>
              </a:rPr>
              <a:t> түсініктері</a:t>
            </a:r>
            <a:endParaRPr sz="3200" dirty="0">
              <a:solidFill>
                <a:schemeClr val="accent5"/>
              </a:solidFill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35087" y="3987379"/>
            <a:ext cx="528955" cy="0"/>
          </a:xfrm>
          <a:custGeom>
            <a:avLst/>
            <a:gdLst/>
            <a:ahLst/>
            <a:cxnLst/>
            <a:rect l="l" t="t" r="r" b="b"/>
            <a:pathLst>
              <a:path w="528954">
                <a:moveTo>
                  <a:pt x="0" y="0"/>
                </a:moveTo>
                <a:lnTo>
                  <a:pt x="528586" y="0"/>
                </a:lnTo>
              </a:path>
            </a:pathLst>
          </a:custGeom>
          <a:ln w="92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457760" y="3865380"/>
            <a:ext cx="265430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3075" i="1" spc="-7" baseline="-24390" dirty="0">
                <a:latin typeface="Times New Roman"/>
                <a:cs typeface="Times New Roman"/>
              </a:rPr>
              <a:t>r</a:t>
            </a:r>
            <a:r>
              <a:rPr sz="3075" i="1" spc="-494" baseline="-2439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38780" y="3780369"/>
            <a:ext cx="1357630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050" i="1" spc="-10" dirty="0">
                <a:latin typeface="Times New Roman"/>
                <a:cs typeface="Times New Roman"/>
              </a:rPr>
              <a:t>F</a:t>
            </a:r>
            <a:r>
              <a:rPr sz="2050" i="1" spc="125" dirty="0">
                <a:latin typeface="Times New Roman"/>
                <a:cs typeface="Times New Roman"/>
              </a:rPr>
              <a:t> </a:t>
            </a:r>
            <a:r>
              <a:rPr sz="2050" spc="-10" dirty="0">
                <a:latin typeface="Symbol"/>
                <a:cs typeface="Symbol"/>
              </a:rPr>
              <a:t></a:t>
            </a:r>
            <a:r>
              <a:rPr sz="2050" spc="-130" dirty="0">
                <a:latin typeface="Times New Roman"/>
                <a:cs typeface="Times New Roman"/>
              </a:rPr>
              <a:t> </a:t>
            </a:r>
            <a:r>
              <a:rPr sz="2050" i="1" spc="-10" dirty="0">
                <a:latin typeface="Times New Roman"/>
                <a:cs typeface="Times New Roman"/>
              </a:rPr>
              <a:t>G</a:t>
            </a:r>
            <a:r>
              <a:rPr sz="2050" i="1" spc="-80" dirty="0">
                <a:latin typeface="Times New Roman"/>
                <a:cs typeface="Times New Roman"/>
              </a:rPr>
              <a:t> </a:t>
            </a:r>
            <a:r>
              <a:rPr sz="3075" i="1" spc="-240" baseline="35230" dirty="0">
                <a:latin typeface="Times New Roman"/>
                <a:cs typeface="Times New Roman"/>
              </a:rPr>
              <a:t>m</a:t>
            </a:r>
            <a:r>
              <a:rPr sz="1500" spc="15" baseline="41666" dirty="0">
                <a:latin typeface="Times New Roman"/>
                <a:cs typeface="Times New Roman"/>
              </a:rPr>
              <a:t>1</a:t>
            </a:r>
            <a:r>
              <a:rPr sz="3075" i="1" spc="-67" baseline="35230" dirty="0">
                <a:latin typeface="Times New Roman"/>
                <a:cs typeface="Times New Roman"/>
              </a:rPr>
              <a:t>m</a:t>
            </a:r>
            <a:r>
              <a:rPr sz="1500" spc="15" baseline="41666" dirty="0">
                <a:latin typeface="Times New Roman"/>
                <a:cs typeface="Times New Roman"/>
              </a:rPr>
              <a:t>2</a:t>
            </a:r>
            <a:r>
              <a:rPr sz="1500" baseline="41666" dirty="0">
                <a:latin typeface="Times New Roman"/>
                <a:cs typeface="Times New Roman"/>
              </a:rPr>
              <a:t> </a:t>
            </a:r>
            <a:r>
              <a:rPr sz="1500" spc="-15" baseline="41666" dirty="0">
                <a:latin typeface="Times New Roman"/>
                <a:cs typeface="Times New Roman"/>
              </a:rPr>
              <a:t> </a:t>
            </a:r>
            <a:r>
              <a:rPr sz="2050" spc="-5" dirty="0">
                <a:latin typeface="Times New Roman"/>
                <a:cs typeface="Times New Roman"/>
              </a:rPr>
              <a:t>,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35416" y="5492611"/>
            <a:ext cx="366395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900" i="1" spc="55" dirty="0">
                <a:latin typeface="Times New Roman"/>
                <a:cs typeface="Times New Roman"/>
              </a:rPr>
              <a:t>кг</a:t>
            </a:r>
            <a:r>
              <a:rPr sz="1425" spc="82" baseline="49707" dirty="0">
                <a:latin typeface="Times New Roman"/>
                <a:cs typeface="Times New Roman"/>
              </a:rPr>
              <a:t>2</a:t>
            </a:r>
            <a:endParaRPr sz="1425" baseline="49707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91965" y="5148817"/>
            <a:ext cx="661035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900" i="1" spc="20" dirty="0">
                <a:latin typeface="Times New Roman"/>
                <a:cs typeface="Times New Roman"/>
              </a:rPr>
              <a:t>Н</a:t>
            </a:r>
            <a:r>
              <a:rPr sz="1900" i="1" spc="5" dirty="0">
                <a:latin typeface="Times New Roman"/>
                <a:cs typeface="Times New Roman"/>
              </a:rPr>
              <a:t> </a:t>
            </a:r>
            <a:r>
              <a:rPr sz="1900" spc="5" dirty="0">
                <a:latin typeface="Symbol"/>
                <a:cs typeface="Symbol"/>
              </a:rPr>
              <a:t></a:t>
            </a:r>
            <a:r>
              <a:rPr sz="1900" spc="-105" dirty="0">
                <a:latin typeface="Times New Roman"/>
                <a:cs typeface="Times New Roman"/>
              </a:rPr>
              <a:t> </a:t>
            </a:r>
            <a:r>
              <a:rPr sz="1900" i="1" spc="55" dirty="0">
                <a:latin typeface="Times New Roman"/>
                <a:cs typeface="Times New Roman"/>
              </a:rPr>
              <a:t>м</a:t>
            </a:r>
            <a:r>
              <a:rPr sz="1425" spc="82" baseline="49707" dirty="0">
                <a:latin typeface="Times New Roman"/>
                <a:cs typeface="Times New Roman"/>
              </a:rPr>
              <a:t>2</a:t>
            </a:r>
            <a:endParaRPr sz="1425" baseline="49707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33300" y="5302130"/>
            <a:ext cx="2150745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2112010" algn="l"/>
              </a:tabLst>
            </a:pPr>
            <a:r>
              <a:rPr sz="1900" i="1" spc="20" dirty="0">
                <a:latin typeface="Times New Roman"/>
                <a:cs typeface="Times New Roman"/>
              </a:rPr>
              <a:t>G</a:t>
            </a:r>
            <a:r>
              <a:rPr sz="1900" i="1" spc="5" dirty="0">
                <a:latin typeface="Times New Roman"/>
                <a:cs typeface="Times New Roman"/>
              </a:rPr>
              <a:t> </a:t>
            </a:r>
            <a:r>
              <a:rPr sz="1900" spc="15" dirty="0">
                <a:latin typeface="Symbol"/>
                <a:cs typeface="Symbol"/>
              </a:rPr>
              <a:t></a:t>
            </a:r>
            <a:r>
              <a:rPr sz="1900" spc="-85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Times New Roman"/>
                <a:cs typeface="Times New Roman"/>
              </a:rPr>
              <a:t>6.67</a:t>
            </a:r>
            <a:r>
              <a:rPr sz="1900" spc="-195" dirty="0">
                <a:latin typeface="Times New Roman"/>
                <a:cs typeface="Times New Roman"/>
              </a:rPr>
              <a:t> </a:t>
            </a:r>
            <a:r>
              <a:rPr sz="1900" spc="75" dirty="0">
                <a:latin typeface="Symbol"/>
                <a:cs typeface="Symbol"/>
              </a:rPr>
              <a:t></a:t>
            </a:r>
            <a:r>
              <a:rPr sz="1900" spc="15" dirty="0">
                <a:latin typeface="Times New Roman"/>
                <a:cs typeface="Times New Roman"/>
              </a:rPr>
              <a:t>1</a:t>
            </a:r>
            <a:r>
              <a:rPr sz="1900" spc="65" dirty="0">
                <a:latin typeface="Times New Roman"/>
                <a:cs typeface="Times New Roman"/>
              </a:rPr>
              <a:t>0</a:t>
            </a:r>
            <a:r>
              <a:rPr sz="1425" spc="-75" baseline="49707" dirty="0">
                <a:latin typeface="Symbol"/>
                <a:cs typeface="Symbol"/>
              </a:rPr>
              <a:t></a:t>
            </a:r>
            <a:r>
              <a:rPr sz="1425" spc="7" baseline="49707" dirty="0">
                <a:latin typeface="Times New Roman"/>
                <a:cs typeface="Times New Roman"/>
              </a:rPr>
              <a:t>11</a:t>
            </a:r>
            <a:r>
              <a:rPr sz="1425" spc="157" baseline="49707" dirty="0">
                <a:latin typeface="Times New Roman"/>
                <a:cs typeface="Times New Roman"/>
              </a:rPr>
              <a:t> </a:t>
            </a:r>
            <a:r>
              <a:rPr sz="1425" u="sng" baseline="4970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425" baseline="49707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9932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573" y="771895"/>
            <a:ext cx="8413115" cy="5344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Айдың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202020"/>
                </a:solidFill>
                <a:latin typeface="Times New Roman"/>
                <a:cs typeface="Times New Roman"/>
              </a:rPr>
              <a:t>Жерді,</a:t>
            </a:r>
            <a:r>
              <a:rPr sz="1800" spc="-20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планеталардың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Күнді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айнала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 қозғалуын</a:t>
            </a:r>
            <a:r>
              <a:rPr sz="1800" spc="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02020"/>
                </a:solidFill>
                <a:latin typeface="Times New Roman"/>
                <a:cs typeface="Times New Roman"/>
              </a:rPr>
              <a:t>зерттеу</a:t>
            </a:r>
            <a:r>
              <a:rPr sz="1800" spc="-10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dirty="0" err="1">
                <a:solidFill>
                  <a:srgbClr val="202020"/>
                </a:solidFill>
                <a:latin typeface="Times New Roman"/>
                <a:cs typeface="Times New Roman"/>
              </a:rPr>
              <a:t>нәтижесінде</a:t>
            </a:r>
            <a:r>
              <a:rPr sz="1800" spc="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endParaRPr lang="kk-KZ" sz="1800" spc="5" dirty="0" smtClean="0">
              <a:solidFill>
                <a:srgbClr val="202020"/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 smtClean="0">
                <a:solidFill>
                  <a:srgbClr val="202020"/>
                </a:solidFill>
                <a:latin typeface="Times New Roman"/>
                <a:cs typeface="Times New Roman"/>
              </a:rPr>
              <a:t>И</a:t>
            </a:r>
            <a:r>
              <a:rPr sz="1800" spc="-10" dirty="0">
                <a:solidFill>
                  <a:srgbClr val="202020"/>
                </a:solidFill>
                <a:latin typeface="Times New Roman"/>
                <a:cs typeface="Times New Roman"/>
              </a:rPr>
              <a:t>. 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Times New Roman"/>
                <a:cs typeface="Times New Roman"/>
              </a:rPr>
              <a:t>Ньютон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ашқан</a:t>
            </a:r>
            <a:r>
              <a:rPr sz="1800" spc="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бұл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 заң</a:t>
            </a:r>
            <a:r>
              <a:rPr sz="1800" spc="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табиғаттағы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Times New Roman"/>
                <a:cs typeface="Times New Roman"/>
              </a:rPr>
              <a:t>барлық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 денелерге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 және</a:t>
            </a:r>
            <a:r>
              <a:rPr sz="1800" spc="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Times New Roman"/>
                <a:cs typeface="Times New Roman"/>
              </a:rPr>
              <a:t>олардың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 барлық 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бөліктеріне қолданылады. </a:t>
            </a:r>
            <a:r>
              <a:rPr sz="1800" spc="-15" dirty="0">
                <a:solidFill>
                  <a:srgbClr val="202020"/>
                </a:solidFill>
                <a:latin typeface="Times New Roman"/>
                <a:cs typeface="Times New Roman"/>
              </a:rPr>
              <a:t>Аспан 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денелерінің 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қозғалысы 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жайындағы ғылым 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— аспан </a:t>
            </a:r>
            <a:r>
              <a:rPr sz="1800" spc="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Times New Roman"/>
                <a:cs typeface="Times New Roman"/>
              </a:rPr>
              <a:t>механикасының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 іргетасын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қалайды.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 Осы</a:t>
            </a:r>
            <a:r>
              <a:rPr sz="1800" spc="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заңның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 көмегімен</a:t>
            </a:r>
            <a:r>
              <a:rPr sz="1800" spc="45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аспан</a:t>
            </a:r>
            <a:r>
              <a:rPr sz="1800" spc="44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денелерінің 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 қозғалу</a:t>
            </a:r>
            <a:r>
              <a:rPr sz="1800" spc="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траекториясы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 есептелінеді</a:t>
            </a:r>
            <a:r>
              <a:rPr sz="1800" spc="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және</a:t>
            </a:r>
            <a:r>
              <a:rPr sz="1800" spc="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Times New Roman"/>
                <a:cs typeface="Times New Roman"/>
              </a:rPr>
              <a:t>олардың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аспан</a:t>
            </a:r>
            <a:r>
              <a:rPr sz="1800" spc="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күмбезіндегі</a:t>
            </a:r>
            <a:r>
              <a:rPr sz="1800" spc="440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орындары 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 алдын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202020"/>
                </a:solidFill>
                <a:latin typeface="Times New Roman"/>
                <a:cs typeface="Times New Roman"/>
              </a:rPr>
              <a:t>ала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 анықталады.</a:t>
            </a:r>
            <a:r>
              <a:rPr sz="1800" spc="440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202020"/>
                </a:solidFill>
                <a:latin typeface="Times New Roman"/>
                <a:cs typeface="Times New Roman"/>
              </a:rPr>
              <a:t>Мысалы:</a:t>
            </a:r>
            <a:endParaRPr sz="1800" dirty="0">
              <a:latin typeface="Times New Roman"/>
              <a:cs typeface="Times New Roman"/>
            </a:endParaRPr>
          </a:p>
          <a:p>
            <a:pPr marL="356235" marR="6350" indent="-342900" algn="just">
              <a:lnSpc>
                <a:spcPct val="100000"/>
              </a:lnSpc>
              <a:spcBef>
                <a:spcPts val="1030"/>
              </a:spcBef>
              <a:buFont typeface="Wingdings"/>
              <a:buChar char=""/>
              <a:tabLst>
                <a:tab pos="356870" algn="l"/>
              </a:tabLst>
            </a:pPr>
            <a:r>
              <a:rPr sz="1800" spc="-40" dirty="0">
                <a:solidFill>
                  <a:srgbClr val="202020"/>
                </a:solidFill>
                <a:latin typeface="Times New Roman"/>
                <a:cs typeface="Times New Roman"/>
              </a:rPr>
              <a:t>Уран 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планетасының </a:t>
            </a:r>
            <a:r>
              <a:rPr sz="1800" spc="15" dirty="0">
                <a:solidFill>
                  <a:srgbClr val="202020"/>
                </a:solidFill>
                <a:latin typeface="Times New Roman"/>
                <a:cs typeface="Times New Roman"/>
              </a:rPr>
              <a:t>осы 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заңға сәйкес 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есептелінген орбитадан </a:t>
            </a:r>
            <a:r>
              <a:rPr sz="1800" spc="-15" dirty="0">
                <a:solidFill>
                  <a:srgbClr val="202020"/>
                </a:solidFill>
                <a:latin typeface="Times New Roman"/>
                <a:cs typeface="Times New Roman"/>
              </a:rPr>
              <a:t>ауытқуы </a:t>
            </a:r>
            <a:r>
              <a:rPr sz="1800" spc="-10" dirty="0">
                <a:solidFill>
                  <a:srgbClr val="202020"/>
                </a:solidFill>
                <a:latin typeface="Times New Roman"/>
                <a:cs typeface="Times New Roman"/>
              </a:rPr>
              <a:t>бойынша 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1846</a:t>
            </a:r>
            <a:r>
              <a:rPr sz="1800" spc="-1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ж. 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Нептун</a:t>
            </a:r>
            <a:r>
              <a:rPr sz="1800" spc="-3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планетасы</a:t>
            </a:r>
            <a:r>
              <a:rPr sz="1800" spc="-20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ашылды.</a:t>
            </a:r>
            <a:endParaRPr sz="1800" dirty="0">
              <a:latin typeface="Times New Roman"/>
              <a:cs typeface="Times New Roman"/>
            </a:endParaRPr>
          </a:p>
          <a:p>
            <a:pPr marL="356235" indent="-343535" algn="just">
              <a:lnSpc>
                <a:spcPct val="100000"/>
              </a:lnSpc>
              <a:spcBef>
                <a:spcPts val="1030"/>
              </a:spcBef>
              <a:buFont typeface="Wingdings"/>
              <a:buChar char=""/>
              <a:tabLst>
                <a:tab pos="356870" algn="l"/>
              </a:tabLst>
            </a:pP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Плутон</a:t>
            </a:r>
            <a:r>
              <a:rPr sz="1800" spc="-2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планетасы</a:t>
            </a:r>
            <a:r>
              <a:rPr sz="1800" spc="-1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да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 1930</a:t>
            </a:r>
            <a:r>
              <a:rPr sz="1800" spc="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ж.</a:t>
            </a:r>
            <a:r>
              <a:rPr sz="1800" spc="-10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202020"/>
                </a:solidFill>
                <a:latin typeface="Times New Roman"/>
                <a:cs typeface="Times New Roman"/>
              </a:rPr>
              <a:t>осындай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тәсілмен</a:t>
            </a:r>
            <a:r>
              <a:rPr sz="1800" spc="-20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анықталды.</a:t>
            </a:r>
            <a:endParaRPr sz="1800" dirty="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1035"/>
              </a:spcBef>
              <a:buFont typeface="Wingdings"/>
              <a:buChar char=""/>
              <a:tabLst>
                <a:tab pos="356235" algn="l"/>
              </a:tabLst>
            </a:pP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19 — 20 </a:t>
            </a:r>
            <a:r>
              <a:rPr sz="1800" spc="-10" dirty="0">
                <a:solidFill>
                  <a:srgbClr val="202020"/>
                </a:solidFill>
                <a:latin typeface="Times New Roman"/>
                <a:cs typeface="Times New Roman"/>
              </a:rPr>
              <a:t>ғасырларда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 бұл заңды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 алдымен </a:t>
            </a:r>
            <a:r>
              <a:rPr sz="1800" spc="10" dirty="0">
                <a:solidFill>
                  <a:srgbClr val="202020"/>
                </a:solidFill>
                <a:latin typeface="Times New Roman"/>
                <a:cs typeface="Times New Roman"/>
              </a:rPr>
              <a:t>қос 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жұлдыздарға, 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сонан соң </a:t>
            </a:r>
            <a:r>
              <a:rPr sz="1800" spc="5" dirty="0">
                <a:solidFill>
                  <a:srgbClr val="202020"/>
                </a:solidFill>
                <a:latin typeface="Times New Roman"/>
                <a:cs typeface="Times New Roman"/>
              </a:rPr>
              <a:t>шалғай </a:t>
            </a:r>
            <a:r>
              <a:rPr sz="1800" spc="10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орналасқан</a:t>
            </a:r>
            <a:r>
              <a:rPr sz="1800" spc="-10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галактикаларға</a:t>
            </a:r>
            <a:r>
              <a:rPr sz="1800" spc="-2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да 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пайдалануға</a:t>
            </a:r>
            <a:r>
              <a:rPr sz="1800" spc="-2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Times New Roman"/>
                <a:cs typeface="Times New Roman"/>
              </a:rPr>
              <a:t>болатындығы 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белгілі</a:t>
            </a:r>
            <a:r>
              <a:rPr sz="1800" spc="-1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Times New Roman"/>
                <a:cs typeface="Times New Roman"/>
              </a:rPr>
              <a:t>болды.</a:t>
            </a:r>
            <a:endParaRPr sz="1800" dirty="0">
              <a:latin typeface="Times New Roman"/>
              <a:cs typeface="Times New Roman"/>
            </a:endParaRPr>
          </a:p>
          <a:p>
            <a:pPr marL="12700" marR="5080" indent="-635" algn="just">
              <a:lnSpc>
                <a:spcPct val="100000"/>
              </a:lnSpc>
              <a:spcBef>
                <a:spcPts val="1030"/>
              </a:spcBef>
            </a:pPr>
            <a:r>
              <a:rPr sz="1800" spc="-10" dirty="0">
                <a:solidFill>
                  <a:srgbClr val="202020"/>
                </a:solidFill>
                <a:latin typeface="Times New Roman"/>
                <a:cs typeface="Times New Roman"/>
              </a:rPr>
              <a:t>Жалпы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салыстырмалық</a:t>
            </a:r>
            <a:r>
              <a:rPr sz="1800" spc="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теориясының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 ашылуы</a:t>
            </a:r>
            <a:r>
              <a:rPr sz="1800" spc="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(1916</a:t>
            </a:r>
            <a:r>
              <a:rPr sz="1800" spc="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ж.)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нәтижесінде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 тартылыс </a:t>
            </a:r>
            <a:r>
              <a:rPr sz="1800" spc="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күшінің 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табиғаты 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онан әрі айқындала түсті. 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Шындығында </a:t>
            </a:r>
            <a:r>
              <a:rPr sz="1800" spc="-10" dirty="0">
                <a:solidFill>
                  <a:srgbClr val="202020"/>
                </a:solidFill>
                <a:latin typeface="Times New Roman"/>
                <a:cs typeface="Times New Roman"/>
              </a:rPr>
              <a:t>кез </a:t>
            </a:r>
            <a:r>
              <a:rPr sz="1800" spc="-15" dirty="0">
                <a:solidFill>
                  <a:srgbClr val="202020"/>
                </a:solidFill>
                <a:latin typeface="Times New Roman"/>
                <a:cs typeface="Times New Roman"/>
              </a:rPr>
              <a:t>келген 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дене </a:t>
            </a:r>
            <a:r>
              <a:rPr sz="1800" spc="-10" dirty="0">
                <a:solidFill>
                  <a:srgbClr val="202020"/>
                </a:solidFill>
                <a:latin typeface="Times New Roman"/>
                <a:cs typeface="Times New Roman"/>
              </a:rPr>
              <a:t>кеңістікте 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тартылыс 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өрісін туғызады. Денелердің арасындағы 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тартылыс 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күші </a:t>
            </a:r>
            <a:r>
              <a:rPr sz="1800" spc="15" dirty="0">
                <a:solidFill>
                  <a:srgbClr val="202020"/>
                </a:solidFill>
                <a:latin typeface="Times New Roman"/>
                <a:cs typeface="Times New Roman"/>
              </a:rPr>
              <a:t>осы </a:t>
            </a:r>
            <a:r>
              <a:rPr sz="1800" spc="-10" dirty="0">
                <a:solidFill>
                  <a:srgbClr val="202020"/>
                </a:solidFill>
                <a:latin typeface="Times New Roman"/>
                <a:cs typeface="Times New Roman"/>
              </a:rPr>
              <a:t>өріс 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арқылы </a:t>
            </a:r>
            <a:r>
              <a:rPr sz="1800" spc="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Times New Roman"/>
                <a:cs typeface="Times New Roman"/>
              </a:rPr>
              <a:t>беріледі.</a:t>
            </a:r>
            <a:endParaRPr sz="1800" dirty="0">
              <a:latin typeface="Times New Roman"/>
              <a:cs typeface="Times New Roman"/>
            </a:endParaRPr>
          </a:p>
          <a:p>
            <a:pPr marL="12700" marR="6985" indent="-635" algn="just">
              <a:lnSpc>
                <a:spcPct val="100000"/>
              </a:lnSpc>
              <a:spcBef>
                <a:spcPts val="1030"/>
              </a:spcBef>
            </a:pPr>
            <a:r>
              <a:rPr sz="1800" spc="-10" dirty="0">
                <a:solidFill>
                  <a:srgbClr val="202020"/>
                </a:solidFill>
                <a:latin typeface="Times New Roman"/>
                <a:cs typeface="Times New Roman"/>
              </a:rPr>
              <a:t>Табиғаттағы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 барлық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денелер</a:t>
            </a:r>
            <a:r>
              <a:rPr sz="1800" spc="44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бір-біріне</a:t>
            </a:r>
            <a:r>
              <a:rPr sz="1800" spc="44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тартылады.</a:t>
            </a:r>
            <a:r>
              <a:rPr sz="1800" spc="44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Осы</a:t>
            </a:r>
            <a:r>
              <a:rPr sz="1800" spc="45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тартылыс</a:t>
            </a:r>
            <a:r>
              <a:rPr sz="1800" spc="45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Times New Roman"/>
                <a:cs typeface="Times New Roman"/>
              </a:rPr>
              <a:t>бағынатын </a:t>
            </a:r>
            <a:r>
              <a:rPr sz="1800" spc="-434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02020"/>
                </a:solidFill>
                <a:latin typeface="Times New Roman"/>
                <a:cs typeface="Times New Roman"/>
              </a:rPr>
              <a:t>заңды</a:t>
            </a:r>
            <a:r>
              <a:rPr sz="1800" spc="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202020"/>
                </a:solidFill>
                <a:latin typeface="Times New Roman"/>
                <a:cs typeface="Times New Roman"/>
              </a:rPr>
              <a:t>бүкіл </a:t>
            </a:r>
            <a:r>
              <a:rPr sz="1800" b="1" dirty="0">
                <a:solidFill>
                  <a:srgbClr val="202020"/>
                </a:solidFill>
                <a:latin typeface="Times New Roman"/>
                <a:cs typeface="Times New Roman"/>
              </a:rPr>
              <a:t>әлемдік</a:t>
            </a:r>
            <a:r>
              <a:rPr sz="1800" b="1" spc="-5" dirty="0">
                <a:solidFill>
                  <a:srgbClr val="202020"/>
                </a:solidFill>
                <a:latin typeface="Times New Roman"/>
                <a:cs typeface="Times New Roman"/>
              </a:rPr>
              <a:t> тартылыс</a:t>
            </a:r>
            <a:r>
              <a:rPr sz="1800" b="1" spc="20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202020"/>
                </a:solidFill>
                <a:latin typeface="Times New Roman"/>
                <a:cs typeface="Times New Roman"/>
              </a:rPr>
              <a:t>заңы</a:t>
            </a:r>
            <a:r>
              <a:rPr sz="1800" b="1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деп</a:t>
            </a:r>
            <a:r>
              <a:rPr sz="1800" spc="-1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02020"/>
                </a:solidFill>
                <a:latin typeface="Times New Roman"/>
                <a:cs typeface="Times New Roman"/>
              </a:rPr>
              <a:t>аталған.</a:t>
            </a:r>
            <a:endParaRPr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4523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489" y="0"/>
            <a:ext cx="841184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just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solidFill>
                  <a:srgbClr val="202020"/>
                </a:solidFill>
                <a:latin typeface="Times New Roman"/>
                <a:cs typeface="Times New Roman"/>
              </a:rPr>
              <a:t>m </a:t>
            </a:r>
            <a:r>
              <a:rPr sz="1800" dirty="0">
                <a:latin typeface="Times New Roman"/>
                <a:cs typeface="Times New Roman"/>
              </a:rPr>
              <a:t>массасы </a:t>
            </a:r>
            <a:r>
              <a:rPr sz="1800" spc="-5" dirty="0">
                <a:latin typeface="Times New Roman"/>
                <a:cs typeface="Times New Roman"/>
              </a:rPr>
              <a:t>бар </a:t>
            </a:r>
            <a:r>
              <a:rPr sz="1800" b="1" dirty="0">
                <a:latin typeface="Times New Roman"/>
                <a:cs typeface="Times New Roman"/>
              </a:rPr>
              <a:t>М </a:t>
            </a:r>
            <a:r>
              <a:rPr sz="1800" dirty="0">
                <a:latin typeface="Times New Roman"/>
                <a:cs typeface="Times New Roman"/>
              </a:rPr>
              <a:t>және </a:t>
            </a:r>
            <a:r>
              <a:rPr sz="1800" b="1" i="1" dirty="0">
                <a:solidFill>
                  <a:srgbClr val="202020"/>
                </a:solidFill>
                <a:latin typeface="Times New Roman"/>
                <a:cs typeface="Times New Roman"/>
              </a:rPr>
              <a:t>μ </a:t>
            </a:r>
            <a:r>
              <a:rPr sz="1800" dirty="0">
                <a:latin typeface="Times New Roman"/>
                <a:cs typeface="Times New Roman"/>
              </a:rPr>
              <a:t>массасы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бар </a:t>
            </a:r>
            <a:r>
              <a:rPr sz="1800" b="1" dirty="0">
                <a:latin typeface="Times New Roman"/>
                <a:cs typeface="Times New Roman"/>
              </a:rPr>
              <a:t>Р </a:t>
            </a:r>
            <a:r>
              <a:rPr sz="1800" spc="-10" dirty="0">
                <a:latin typeface="Times New Roman"/>
                <a:cs typeface="Times New Roman"/>
              </a:rPr>
              <a:t>материалдық нүктелерді </a:t>
            </a:r>
            <a:r>
              <a:rPr sz="1800" spc="-5" dirty="0">
                <a:latin typeface="Times New Roman"/>
                <a:cs typeface="Times New Roman"/>
              </a:rPr>
              <a:t>эвклид </a:t>
            </a:r>
            <a:r>
              <a:rPr sz="1800" spc="-15" dirty="0">
                <a:latin typeface="Times New Roman"/>
                <a:cs typeface="Times New Roman"/>
              </a:rPr>
              <a:t>кеңістігінде 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қарастырайық.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Осы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материалдық</a:t>
            </a:r>
            <a:r>
              <a:rPr sz="1800" spc="-5" dirty="0">
                <a:latin typeface="Times New Roman"/>
                <a:cs typeface="Times New Roman"/>
              </a:rPr>
              <a:t> нүктелер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бір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бірінен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r</a:t>
            </a:r>
            <a:r>
              <a:rPr sz="1800" b="1" i="1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арақашықтығында </a:t>
            </a:r>
            <a:r>
              <a:rPr sz="1800" dirty="0">
                <a:latin typeface="Times New Roman"/>
                <a:cs typeface="Times New Roman"/>
              </a:rPr>
              <a:t> орналасқан.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Егер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М</a:t>
            </a:r>
            <a:r>
              <a:rPr sz="1800" dirty="0">
                <a:latin typeface="Times New Roman"/>
                <a:cs typeface="Times New Roman"/>
              </a:rPr>
              <a:t>–ді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тартылу</a:t>
            </a:r>
            <a:r>
              <a:rPr sz="1800" dirty="0">
                <a:latin typeface="Times New Roman"/>
                <a:cs typeface="Times New Roman"/>
              </a:rPr>
              <a:t> центрі,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ал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Р</a:t>
            </a:r>
            <a:r>
              <a:rPr sz="1800" spc="-5" dirty="0">
                <a:latin typeface="Times New Roman"/>
                <a:cs typeface="Times New Roman"/>
              </a:rPr>
              <a:t>–ні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-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тартылатын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нүкте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ретінде </a:t>
            </a:r>
            <a:r>
              <a:rPr sz="1800" dirty="0">
                <a:latin typeface="Times New Roman"/>
                <a:cs typeface="Times New Roman"/>
              </a:rPr>
              <a:t> қарастырсақ </a:t>
            </a:r>
            <a:r>
              <a:rPr sz="1800" spc="-10" dirty="0">
                <a:latin typeface="Times New Roman"/>
                <a:cs typeface="Times New Roman"/>
              </a:rPr>
              <a:t>және </a:t>
            </a:r>
            <a:r>
              <a:rPr sz="1800" spc="-5" dirty="0">
                <a:latin typeface="Times New Roman"/>
                <a:cs typeface="Times New Roman"/>
              </a:rPr>
              <a:t>оның </a:t>
            </a:r>
            <a:r>
              <a:rPr sz="1800" dirty="0">
                <a:latin typeface="Times New Roman"/>
                <a:cs typeface="Times New Roman"/>
              </a:rPr>
              <a:t>массасы </a:t>
            </a:r>
            <a:r>
              <a:rPr sz="1800" b="1" i="1" spc="-5" dirty="0">
                <a:solidFill>
                  <a:srgbClr val="202020"/>
                </a:solidFill>
                <a:latin typeface="Times New Roman"/>
                <a:cs typeface="Times New Roman"/>
              </a:rPr>
              <a:t>μ</a:t>
            </a:r>
            <a:r>
              <a:rPr sz="1800" spc="-5" dirty="0">
                <a:latin typeface="Times New Roman"/>
                <a:cs typeface="Times New Roman"/>
              </a:rPr>
              <a:t>=1 болса. Сонда бірлік </a:t>
            </a:r>
            <a:r>
              <a:rPr sz="1800" dirty="0">
                <a:latin typeface="Times New Roman"/>
                <a:cs typeface="Times New Roman"/>
              </a:rPr>
              <a:t>массасы </a:t>
            </a:r>
            <a:r>
              <a:rPr sz="1800" spc="-5" dirty="0">
                <a:latin typeface="Times New Roman"/>
                <a:cs typeface="Times New Roman"/>
              </a:rPr>
              <a:t>бар </a:t>
            </a:r>
            <a:r>
              <a:rPr sz="1800" b="1" dirty="0">
                <a:latin typeface="Times New Roman"/>
                <a:cs typeface="Times New Roman"/>
              </a:rPr>
              <a:t>Р </a:t>
            </a:r>
            <a:r>
              <a:rPr sz="1800" spc="-10" dirty="0">
                <a:latin typeface="Times New Roman"/>
                <a:cs typeface="Times New Roman"/>
              </a:rPr>
              <a:t>материалдық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нүктені </a:t>
            </a:r>
            <a:r>
              <a:rPr sz="1800" b="1" dirty="0">
                <a:latin typeface="Times New Roman"/>
                <a:cs typeface="Times New Roman"/>
              </a:rPr>
              <a:t>М </a:t>
            </a:r>
            <a:r>
              <a:rPr sz="1800" spc="-5" dirty="0">
                <a:latin typeface="Times New Roman"/>
                <a:cs typeface="Times New Roman"/>
              </a:rPr>
              <a:t>материалдық нүкте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осындай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тартылыс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күшіпен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әсеретеді: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76218" y="1143000"/>
            <a:ext cx="292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(2)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794" y="2103120"/>
            <a:ext cx="85775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" marR="43180" algn="just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Times New Roman"/>
                <a:cs typeface="Times New Roman"/>
              </a:rPr>
              <a:t>О</a:t>
            </a:r>
            <a:r>
              <a:rPr sz="1800" b="1" i="1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координат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басы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кезкелген</a:t>
            </a:r>
            <a:r>
              <a:rPr sz="1800" spc="-10" dirty="0">
                <a:latin typeface="Times New Roman"/>
                <a:cs typeface="Times New Roman"/>
              </a:rPr>
              <a:t> кеңістіктің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нүктесінде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орналасқан</a:t>
            </a:r>
            <a:r>
              <a:rPr sz="1800" spc="4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және</a:t>
            </a:r>
            <a:r>
              <a:rPr sz="1800" spc="4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осьтері </a:t>
            </a:r>
            <a:r>
              <a:rPr sz="1800" dirty="0">
                <a:latin typeface="Times New Roman"/>
                <a:cs typeface="Times New Roman"/>
              </a:rPr>
              <a:t> тұрақты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бағытталған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тікбұрышты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декарт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координат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жүйесін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қарастырайық.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- 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тартылатын</a:t>
            </a:r>
            <a:r>
              <a:rPr sz="1800" spc="4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нүктенің</a:t>
            </a:r>
            <a:r>
              <a:rPr sz="1800" spc="4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координаттарын</a:t>
            </a:r>
            <a:r>
              <a:rPr sz="1800" spc="40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x</a:t>
            </a:r>
            <a:r>
              <a:rPr sz="1800" spc="-7" baseline="25462" dirty="0">
                <a:latin typeface="Times New Roman"/>
                <a:cs typeface="Times New Roman"/>
              </a:rPr>
              <a:t>/</a:t>
            </a:r>
            <a:r>
              <a:rPr sz="1800" b="1" i="1" spc="-5" dirty="0">
                <a:latin typeface="Times New Roman"/>
                <a:cs typeface="Times New Roman"/>
              </a:rPr>
              <a:t>,</a:t>
            </a:r>
            <a:r>
              <a:rPr sz="1800" b="1" i="1" spc="40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y</a:t>
            </a:r>
            <a:r>
              <a:rPr sz="1800" baseline="25462" dirty="0">
                <a:latin typeface="Times New Roman"/>
                <a:cs typeface="Times New Roman"/>
              </a:rPr>
              <a:t>/</a:t>
            </a:r>
            <a:r>
              <a:rPr sz="1800" b="1" i="1" dirty="0">
                <a:latin typeface="Times New Roman"/>
                <a:cs typeface="Times New Roman"/>
              </a:rPr>
              <a:t>,</a:t>
            </a:r>
            <a:r>
              <a:rPr sz="1800" b="1" i="1" spc="40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z</a:t>
            </a:r>
            <a:r>
              <a:rPr sz="1800" spc="-7" baseline="25462" dirty="0">
                <a:latin typeface="Times New Roman"/>
                <a:cs typeface="Times New Roman"/>
              </a:rPr>
              <a:t>/</a:t>
            </a:r>
            <a:r>
              <a:rPr sz="1800" spc="-5" dirty="0">
                <a:latin typeface="Times New Roman"/>
                <a:cs typeface="Times New Roman"/>
              </a:rPr>
              <a:t>,</a:t>
            </a:r>
            <a:r>
              <a:rPr sz="1800" spc="409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ал</a:t>
            </a:r>
            <a:r>
              <a:rPr sz="1800" spc="38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М</a:t>
            </a:r>
            <a:r>
              <a:rPr sz="1800" b="1" spc="39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–</a:t>
            </a:r>
            <a:r>
              <a:rPr sz="1800" b="1" spc="4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тартылу</a:t>
            </a:r>
            <a:r>
              <a:rPr sz="1800" spc="4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нүктесінің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76294" y="3331464"/>
            <a:ext cx="292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(3)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7794" y="3736772"/>
            <a:ext cx="4835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тартылыс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күшінің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әр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15" dirty="0">
                <a:latin typeface="Times New Roman"/>
                <a:cs typeface="Times New Roman"/>
              </a:rPr>
              <a:t>ось</a:t>
            </a:r>
            <a:r>
              <a:rPr sz="1800" spc="-5" dirty="0">
                <a:latin typeface="Times New Roman"/>
                <a:cs typeface="Times New Roman"/>
              </a:rPr>
              <a:t> бойынша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құраушылары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12357" y="1445911"/>
            <a:ext cx="236854" cy="0"/>
          </a:xfrm>
          <a:custGeom>
            <a:avLst/>
            <a:gdLst/>
            <a:ahLst/>
            <a:cxnLst/>
            <a:rect l="l" t="t" r="r" b="b"/>
            <a:pathLst>
              <a:path w="236854">
                <a:moveTo>
                  <a:pt x="0" y="0"/>
                </a:moveTo>
                <a:lnTo>
                  <a:pt x="236587" y="0"/>
                </a:lnTo>
              </a:path>
            </a:pathLst>
          </a:custGeom>
          <a:ln w="92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2851" y="1251736"/>
            <a:ext cx="5221605" cy="74612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4493895">
              <a:lnSpc>
                <a:spcPct val="100000"/>
              </a:lnSpc>
              <a:spcBef>
                <a:spcPts val="655"/>
              </a:spcBef>
            </a:pPr>
            <a:r>
              <a:rPr sz="3075" i="1" spc="-7" baseline="-24390" dirty="0">
                <a:latin typeface="Times New Roman"/>
                <a:cs typeface="Times New Roman"/>
              </a:rPr>
              <a:t>r</a:t>
            </a:r>
            <a:r>
              <a:rPr sz="3075" i="1" spc="-494" baseline="-2439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495"/>
              </a:spcBef>
            </a:pPr>
            <a:r>
              <a:rPr sz="1800" dirty="0">
                <a:latin typeface="Times New Roman"/>
                <a:cs typeface="Times New Roman"/>
              </a:rPr>
              <a:t>(1)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мен (2)</a:t>
            </a:r>
            <a:r>
              <a:rPr sz="1800" spc="-10" dirty="0">
                <a:latin typeface="Times New Roman"/>
                <a:cs typeface="Times New Roman"/>
              </a:rPr>
              <a:t> формулалар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координат</a:t>
            </a:r>
            <a:r>
              <a:rPr sz="1800" spc="5" dirty="0">
                <a:latin typeface="Times New Roman"/>
                <a:cs typeface="Times New Roman"/>
              </a:rPr>
              <a:t> жүйесіне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тәуелсіз.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16168" y="1390884"/>
            <a:ext cx="1057910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050" i="1" spc="-10" dirty="0">
                <a:latin typeface="Times New Roman"/>
                <a:cs typeface="Times New Roman"/>
              </a:rPr>
              <a:t>F</a:t>
            </a:r>
            <a:r>
              <a:rPr sz="2050" i="1" spc="125" dirty="0">
                <a:latin typeface="Times New Roman"/>
                <a:cs typeface="Times New Roman"/>
              </a:rPr>
              <a:t> </a:t>
            </a:r>
            <a:r>
              <a:rPr sz="2050" spc="-10" dirty="0">
                <a:latin typeface="Symbol"/>
                <a:cs typeface="Symbol"/>
              </a:rPr>
              <a:t></a:t>
            </a:r>
            <a:r>
              <a:rPr sz="2050" spc="-130" dirty="0">
                <a:latin typeface="Times New Roman"/>
                <a:cs typeface="Times New Roman"/>
              </a:rPr>
              <a:t> </a:t>
            </a:r>
            <a:r>
              <a:rPr sz="2050" i="1" spc="-10" dirty="0">
                <a:latin typeface="Times New Roman"/>
                <a:cs typeface="Times New Roman"/>
              </a:rPr>
              <a:t>G</a:t>
            </a:r>
            <a:r>
              <a:rPr sz="2050" i="1" spc="20" dirty="0">
                <a:latin typeface="Times New Roman"/>
                <a:cs typeface="Times New Roman"/>
              </a:rPr>
              <a:t> </a:t>
            </a:r>
            <a:r>
              <a:rPr sz="3075" i="1" spc="-15" baseline="33875" dirty="0">
                <a:latin typeface="Times New Roman"/>
                <a:cs typeface="Times New Roman"/>
              </a:rPr>
              <a:t>m</a:t>
            </a:r>
            <a:r>
              <a:rPr sz="3075" i="1" spc="-254" baseline="33875" dirty="0">
                <a:latin typeface="Times New Roman"/>
                <a:cs typeface="Times New Roman"/>
              </a:rPr>
              <a:t> </a:t>
            </a:r>
            <a:r>
              <a:rPr sz="2050" spc="-5" dirty="0">
                <a:latin typeface="Times New Roman"/>
                <a:cs typeface="Times New Roman"/>
              </a:rPr>
              <a:t>.</a:t>
            </a:r>
            <a:endParaRPr sz="205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321892" y="3310779"/>
            <a:ext cx="3110865" cy="360680"/>
            <a:chOff x="3321892" y="4052258"/>
            <a:chExt cx="3110865" cy="360680"/>
          </a:xfrm>
        </p:grpSpPr>
        <p:sp>
          <p:nvSpPr>
            <p:cNvPr id="11" name="object 11"/>
            <p:cNvSpPr/>
            <p:nvPr/>
          </p:nvSpPr>
          <p:spPr>
            <a:xfrm>
              <a:off x="3326513" y="4275174"/>
              <a:ext cx="34290" cy="19685"/>
            </a:xfrm>
            <a:custGeom>
              <a:avLst/>
              <a:gdLst/>
              <a:ahLst/>
              <a:cxnLst/>
              <a:rect l="l" t="t" r="r" b="b"/>
              <a:pathLst>
                <a:path w="34289" h="19685">
                  <a:moveTo>
                    <a:pt x="0" y="19056"/>
                  </a:moveTo>
                  <a:lnTo>
                    <a:pt x="34117" y="0"/>
                  </a:lnTo>
                </a:path>
              </a:pathLst>
            </a:custGeom>
            <a:ln w="92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60631" y="4279793"/>
              <a:ext cx="49530" cy="123825"/>
            </a:xfrm>
            <a:custGeom>
              <a:avLst/>
              <a:gdLst/>
              <a:ahLst/>
              <a:cxnLst/>
              <a:rect l="l" t="t" r="r" b="b"/>
              <a:pathLst>
                <a:path w="49529" h="123825">
                  <a:moveTo>
                    <a:pt x="0" y="0"/>
                  </a:moveTo>
                  <a:lnTo>
                    <a:pt x="49152" y="123581"/>
                  </a:lnTo>
                </a:path>
              </a:pathLst>
            </a:custGeom>
            <a:ln w="185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14409" y="4056884"/>
              <a:ext cx="62865" cy="346710"/>
            </a:xfrm>
            <a:custGeom>
              <a:avLst/>
              <a:gdLst/>
              <a:ahLst/>
              <a:cxnLst/>
              <a:rect l="l" t="t" r="r" b="b"/>
              <a:pathLst>
                <a:path w="62864" h="346710">
                  <a:moveTo>
                    <a:pt x="0" y="346490"/>
                  </a:moveTo>
                  <a:lnTo>
                    <a:pt x="62451" y="0"/>
                  </a:lnTo>
                </a:path>
              </a:pathLst>
            </a:custGeom>
            <a:ln w="92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76861" y="4056883"/>
              <a:ext cx="2955925" cy="0"/>
            </a:xfrm>
            <a:custGeom>
              <a:avLst/>
              <a:gdLst/>
              <a:ahLst/>
              <a:cxnLst/>
              <a:rect l="l" t="t" r="r" b="b"/>
              <a:pathLst>
                <a:path w="2955925">
                  <a:moveTo>
                    <a:pt x="0" y="0"/>
                  </a:moveTo>
                  <a:lnTo>
                    <a:pt x="2955481" y="0"/>
                  </a:lnTo>
                </a:path>
              </a:pathLst>
            </a:custGeom>
            <a:ln w="92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19847" y="2893330"/>
            <a:ext cx="6231890" cy="78295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55"/>
              </a:spcBef>
            </a:pPr>
            <a:r>
              <a:rPr sz="1800" spc="-15" dirty="0">
                <a:latin typeface="Times New Roman"/>
                <a:cs typeface="Times New Roman"/>
              </a:rPr>
              <a:t>координаттарын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x, </a:t>
            </a:r>
            <a:r>
              <a:rPr sz="1800" b="1" i="1" spc="-35" dirty="0">
                <a:latin typeface="Times New Roman"/>
                <a:cs typeface="Times New Roman"/>
              </a:rPr>
              <a:t>y,</a:t>
            </a:r>
            <a:r>
              <a:rPr sz="1800" b="1" i="1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z</a:t>
            </a:r>
            <a:r>
              <a:rPr sz="1800" b="1" i="1" spc="3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ретінде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белгілейміз.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Сонда</a:t>
            </a:r>
            <a:endParaRPr sz="1800">
              <a:latin typeface="Times New Roman"/>
              <a:cs typeface="Times New Roman"/>
            </a:endParaRPr>
          </a:p>
          <a:p>
            <a:pPr marL="2728595">
              <a:lnSpc>
                <a:spcPct val="100000"/>
              </a:lnSpc>
              <a:spcBef>
                <a:spcPts val="420"/>
              </a:spcBef>
              <a:tabLst>
                <a:tab pos="3268345" algn="l"/>
              </a:tabLst>
            </a:pPr>
            <a:r>
              <a:rPr sz="2000" i="1" spc="15" dirty="0">
                <a:latin typeface="Times New Roman"/>
                <a:cs typeface="Times New Roman"/>
              </a:rPr>
              <a:t>r</a:t>
            </a:r>
            <a:r>
              <a:rPr sz="2000" i="1" spc="50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Symbol"/>
                <a:cs typeface="Symbol"/>
              </a:rPr>
              <a:t>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600" spc="-125" dirty="0">
                <a:latin typeface="Symbol"/>
                <a:cs typeface="Symbol"/>
              </a:rPr>
              <a:t></a:t>
            </a:r>
            <a:r>
              <a:rPr sz="2000" i="1" spc="15" dirty="0">
                <a:latin typeface="Times New Roman"/>
                <a:cs typeface="Times New Roman"/>
              </a:rPr>
              <a:t>x</a:t>
            </a:r>
            <a:r>
              <a:rPr sz="2000" i="1" spc="-85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Symbol"/>
                <a:cs typeface="Symbol"/>
              </a:rPr>
              <a:t>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i="1" spc="5" dirty="0">
                <a:latin typeface="Times New Roman"/>
                <a:cs typeface="Times New Roman"/>
              </a:rPr>
              <a:t>x</a:t>
            </a:r>
            <a:r>
              <a:rPr sz="3000" spc="60" baseline="2777" dirty="0">
                <a:latin typeface="Symbol"/>
                <a:cs typeface="Symbol"/>
              </a:rPr>
              <a:t></a:t>
            </a:r>
            <a:r>
              <a:rPr sz="2600" spc="-270" dirty="0">
                <a:latin typeface="Symbol"/>
                <a:cs typeface="Symbol"/>
              </a:rPr>
              <a:t></a:t>
            </a:r>
            <a:r>
              <a:rPr sz="1500" spc="15" baseline="61111" dirty="0">
                <a:latin typeface="Times New Roman"/>
                <a:cs typeface="Times New Roman"/>
              </a:rPr>
              <a:t>2</a:t>
            </a:r>
            <a:r>
              <a:rPr sz="1500" baseline="61111" dirty="0">
                <a:latin typeface="Times New Roman"/>
                <a:cs typeface="Times New Roman"/>
              </a:rPr>
              <a:t> </a:t>
            </a:r>
            <a:r>
              <a:rPr sz="1500" spc="112" baseline="61111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Symbol"/>
                <a:cs typeface="Symbol"/>
              </a:rPr>
              <a:t>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Symbol"/>
                <a:cs typeface="Symbol"/>
              </a:rPr>
              <a:t></a:t>
            </a:r>
            <a:r>
              <a:rPr sz="2000" i="1" spc="15" dirty="0">
                <a:latin typeface="Times New Roman"/>
                <a:cs typeface="Times New Roman"/>
              </a:rPr>
              <a:t>y</a:t>
            </a:r>
            <a:r>
              <a:rPr sz="2000" i="1" spc="-55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Symbol"/>
                <a:cs typeface="Symbol"/>
              </a:rPr>
              <a:t>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i="1" spc="35" dirty="0">
                <a:latin typeface="Times New Roman"/>
                <a:cs typeface="Times New Roman"/>
              </a:rPr>
              <a:t>y</a:t>
            </a:r>
            <a:r>
              <a:rPr sz="3000" spc="60" baseline="2777" dirty="0">
                <a:latin typeface="Symbol"/>
                <a:cs typeface="Symbol"/>
              </a:rPr>
              <a:t></a:t>
            </a:r>
            <a:r>
              <a:rPr sz="2600" spc="-275" dirty="0">
                <a:latin typeface="Symbol"/>
                <a:cs typeface="Symbol"/>
              </a:rPr>
              <a:t></a:t>
            </a:r>
            <a:r>
              <a:rPr sz="1500" spc="15" baseline="61111" dirty="0">
                <a:latin typeface="Times New Roman"/>
                <a:cs typeface="Times New Roman"/>
              </a:rPr>
              <a:t>2</a:t>
            </a:r>
            <a:r>
              <a:rPr sz="1500" baseline="61111" dirty="0">
                <a:latin typeface="Times New Roman"/>
                <a:cs typeface="Times New Roman"/>
              </a:rPr>
              <a:t> </a:t>
            </a:r>
            <a:r>
              <a:rPr sz="1500" spc="104" baseline="61111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Symbol"/>
                <a:cs typeface="Symbol"/>
              </a:rPr>
              <a:t>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Symbol"/>
                <a:cs typeface="Symbol"/>
              </a:rPr>
              <a:t></a:t>
            </a:r>
            <a:r>
              <a:rPr sz="2000" i="1" spc="15" dirty="0">
                <a:latin typeface="Times New Roman"/>
                <a:cs typeface="Times New Roman"/>
              </a:rPr>
              <a:t>z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Symbol"/>
                <a:cs typeface="Symbol"/>
              </a:rPr>
              <a:t>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i="1" spc="55" dirty="0">
                <a:latin typeface="Times New Roman"/>
                <a:cs typeface="Times New Roman"/>
              </a:rPr>
              <a:t>z</a:t>
            </a:r>
            <a:r>
              <a:rPr sz="3000" spc="60" baseline="2777" dirty="0">
                <a:latin typeface="Symbol"/>
                <a:cs typeface="Symbol"/>
              </a:rPr>
              <a:t></a:t>
            </a:r>
            <a:r>
              <a:rPr sz="2600" spc="-275" dirty="0">
                <a:latin typeface="Symbol"/>
                <a:cs typeface="Symbol"/>
              </a:rPr>
              <a:t></a:t>
            </a:r>
            <a:r>
              <a:rPr sz="1500" spc="15" baseline="61111" dirty="0">
                <a:latin typeface="Times New Roman"/>
                <a:cs typeface="Times New Roman"/>
              </a:rPr>
              <a:t>2</a:t>
            </a:r>
            <a:endParaRPr sz="1500" baseline="61111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67833" y="4318839"/>
            <a:ext cx="579755" cy="0"/>
          </a:xfrm>
          <a:custGeom>
            <a:avLst/>
            <a:gdLst/>
            <a:ahLst/>
            <a:cxnLst/>
            <a:rect l="l" t="t" r="r" b="b"/>
            <a:pathLst>
              <a:path w="579754">
                <a:moveTo>
                  <a:pt x="0" y="0"/>
                </a:moveTo>
                <a:lnTo>
                  <a:pt x="579361" y="0"/>
                </a:lnTo>
              </a:path>
            </a:pathLst>
          </a:custGeom>
          <a:ln w="92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07120" y="5009759"/>
            <a:ext cx="612140" cy="0"/>
          </a:xfrm>
          <a:custGeom>
            <a:avLst/>
            <a:gdLst/>
            <a:ahLst/>
            <a:cxnLst/>
            <a:rect l="l" t="t" r="r" b="b"/>
            <a:pathLst>
              <a:path w="612139">
                <a:moveTo>
                  <a:pt x="0" y="0"/>
                </a:moveTo>
                <a:lnTo>
                  <a:pt x="611746" y="0"/>
                </a:lnTo>
              </a:path>
            </a:pathLst>
          </a:custGeom>
          <a:ln w="92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23311" y="5700677"/>
            <a:ext cx="563245" cy="0"/>
          </a:xfrm>
          <a:custGeom>
            <a:avLst/>
            <a:gdLst/>
            <a:ahLst/>
            <a:cxnLst/>
            <a:rect l="l" t="t" r="r" b="b"/>
            <a:pathLst>
              <a:path w="563245">
                <a:moveTo>
                  <a:pt x="0" y="0"/>
                </a:moveTo>
                <a:lnTo>
                  <a:pt x="563168" y="0"/>
                </a:lnTo>
              </a:path>
            </a:pathLst>
          </a:custGeom>
          <a:ln w="92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667346" y="5578703"/>
            <a:ext cx="261620" cy="3365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3000" i="1" spc="127" baseline="-25000" dirty="0">
                <a:latin typeface="Times New Roman"/>
                <a:cs typeface="Times New Roman"/>
              </a:rPr>
              <a:t>r</a:t>
            </a:r>
            <a:r>
              <a:rPr sz="1000" spc="85" dirty="0">
                <a:latin typeface="Times New Roman"/>
                <a:cs typeface="Times New Roman"/>
              </a:rPr>
              <a:t>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75265" y="4887763"/>
            <a:ext cx="261620" cy="3365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3000" i="1" spc="127" baseline="-25000" dirty="0">
                <a:latin typeface="Times New Roman"/>
                <a:cs typeface="Times New Roman"/>
              </a:rPr>
              <a:t>r</a:t>
            </a:r>
            <a:r>
              <a:rPr sz="1000" spc="85" dirty="0">
                <a:latin typeface="Times New Roman"/>
                <a:cs typeface="Times New Roman"/>
              </a:rPr>
              <a:t>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19559" y="4196823"/>
            <a:ext cx="261620" cy="3365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3000" i="1" spc="135" baseline="-25000" dirty="0">
                <a:latin typeface="Times New Roman"/>
                <a:cs typeface="Times New Roman"/>
              </a:rPr>
              <a:t>r</a:t>
            </a:r>
            <a:r>
              <a:rPr sz="1000" spc="90" dirty="0">
                <a:latin typeface="Times New Roman"/>
                <a:cs typeface="Times New Roman"/>
              </a:rPr>
              <a:t>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61140" y="5493712"/>
            <a:ext cx="1550035" cy="3365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2000" i="1" spc="20" dirty="0">
                <a:latin typeface="Times New Roman"/>
                <a:cs typeface="Times New Roman"/>
              </a:rPr>
              <a:t>Z</a:t>
            </a:r>
            <a:r>
              <a:rPr sz="2000" i="1" spc="155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Symbol"/>
                <a:cs typeface="Symbol"/>
              </a:rPr>
              <a:t>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i="1" spc="25" dirty="0">
                <a:latin typeface="Times New Roman"/>
                <a:cs typeface="Times New Roman"/>
              </a:rPr>
              <a:t>Gm</a:t>
            </a:r>
            <a:r>
              <a:rPr sz="2000" i="1" spc="-45" dirty="0">
                <a:latin typeface="Times New Roman"/>
                <a:cs typeface="Times New Roman"/>
              </a:rPr>
              <a:t> </a:t>
            </a:r>
            <a:r>
              <a:rPr sz="3000" i="1" spc="22" baseline="34722" dirty="0">
                <a:latin typeface="Times New Roman"/>
                <a:cs typeface="Times New Roman"/>
              </a:rPr>
              <a:t>z</a:t>
            </a:r>
            <a:r>
              <a:rPr sz="3000" i="1" spc="-60" baseline="34722" dirty="0">
                <a:latin typeface="Times New Roman"/>
                <a:cs typeface="Times New Roman"/>
              </a:rPr>
              <a:t> </a:t>
            </a:r>
            <a:r>
              <a:rPr sz="3000" spc="30" baseline="34722" dirty="0">
                <a:latin typeface="Symbol"/>
                <a:cs typeface="Symbol"/>
              </a:rPr>
              <a:t></a:t>
            </a:r>
            <a:r>
              <a:rPr sz="3000" spc="-22" baseline="34722" dirty="0">
                <a:latin typeface="Times New Roman"/>
                <a:cs typeface="Times New Roman"/>
              </a:rPr>
              <a:t> </a:t>
            </a:r>
            <a:r>
              <a:rPr sz="3000" i="1" spc="75" baseline="34722" dirty="0">
                <a:latin typeface="Times New Roman"/>
                <a:cs typeface="Times New Roman"/>
              </a:rPr>
              <a:t>z</a:t>
            </a:r>
            <a:r>
              <a:rPr sz="3000" spc="292" baseline="38888" dirty="0">
                <a:latin typeface="Symbol"/>
                <a:cs typeface="Symbol"/>
              </a:rPr>
              <a:t></a:t>
            </a:r>
            <a:r>
              <a:rPr sz="2000" spc="5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40677" y="4802944"/>
            <a:ext cx="1610995" cy="3365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2000" i="1" spc="20" dirty="0">
                <a:latin typeface="Times New Roman"/>
                <a:cs typeface="Times New Roman"/>
              </a:rPr>
              <a:t>Y</a:t>
            </a:r>
            <a:r>
              <a:rPr sz="2000" i="1" spc="190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Symbol"/>
                <a:cs typeface="Symbol"/>
              </a:rPr>
              <a:t>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i="1" spc="25" dirty="0">
                <a:latin typeface="Times New Roman"/>
                <a:cs typeface="Times New Roman"/>
              </a:rPr>
              <a:t>Gm</a:t>
            </a:r>
            <a:r>
              <a:rPr sz="2000" i="1" spc="50" dirty="0">
                <a:latin typeface="Times New Roman"/>
                <a:cs typeface="Times New Roman"/>
              </a:rPr>
              <a:t> </a:t>
            </a:r>
            <a:r>
              <a:rPr sz="3000" i="1" spc="22" baseline="36111" dirty="0">
                <a:latin typeface="Times New Roman"/>
                <a:cs typeface="Times New Roman"/>
              </a:rPr>
              <a:t>y</a:t>
            </a:r>
            <a:r>
              <a:rPr sz="3000" i="1" spc="-75" baseline="36111" dirty="0">
                <a:latin typeface="Times New Roman"/>
                <a:cs typeface="Times New Roman"/>
              </a:rPr>
              <a:t> </a:t>
            </a:r>
            <a:r>
              <a:rPr sz="3000" spc="30" baseline="34722" dirty="0">
                <a:latin typeface="Symbol"/>
                <a:cs typeface="Symbol"/>
              </a:rPr>
              <a:t></a:t>
            </a:r>
            <a:r>
              <a:rPr sz="3000" spc="112" baseline="34722" dirty="0">
                <a:latin typeface="Times New Roman"/>
                <a:cs typeface="Times New Roman"/>
              </a:rPr>
              <a:t> </a:t>
            </a:r>
            <a:r>
              <a:rPr sz="3000" i="1" spc="60" baseline="36111" dirty="0">
                <a:latin typeface="Times New Roman"/>
                <a:cs typeface="Times New Roman"/>
              </a:rPr>
              <a:t>y</a:t>
            </a:r>
            <a:r>
              <a:rPr sz="3000" spc="7" baseline="38888" dirty="0">
                <a:latin typeface="Symbol"/>
                <a:cs typeface="Symbol"/>
              </a:rPr>
              <a:t></a:t>
            </a:r>
            <a:r>
              <a:rPr sz="3000" spc="-375" baseline="38888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77513" y="4112090"/>
            <a:ext cx="1602105" cy="3365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2000" i="1" spc="20" dirty="0">
                <a:latin typeface="Times New Roman"/>
                <a:cs typeface="Times New Roman"/>
              </a:rPr>
              <a:t>X </a:t>
            </a:r>
            <a:r>
              <a:rPr sz="2000" i="1" spc="-235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Symbol"/>
                <a:cs typeface="Symbol"/>
              </a:rPr>
              <a:t>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i="1" spc="25" dirty="0">
                <a:latin typeface="Times New Roman"/>
                <a:cs typeface="Times New Roman"/>
              </a:rPr>
              <a:t>Gm</a:t>
            </a:r>
            <a:r>
              <a:rPr sz="2000" i="1" spc="-45" dirty="0">
                <a:latin typeface="Times New Roman"/>
                <a:cs typeface="Times New Roman"/>
              </a:rPr>
              <a:t> </a:t>
            </a:r>
            <a:r>
              <a:rPr sz="3000" i="1" spc="22" baseline="36111" dirty="0">
                <a:latin typeface="Times New Roman"/>
                <a:cs typeface="Times New Roman"/>
              </a:rPr>
              <a:t>x</a:t>
            </a:r>
            <a:r>
              <a:rPr sz="3000" i="1" spc="-135" baseline="36111" dirty="0">
                <a:latin typeface="Times New Roman"/>
                <a:cs typeface="Times New Roman"/>
              </a:rPr>
              <a:t> </a:t>
            </a:r>
            <a:r>
              <a:rPr sz="3000" spc="30" baseline="36111" dirty="0">
                <a:latin typeface="Symbol"/>
                <a:cs typeface="Symbol"/>
              </a:rPr>
              <a:t></a:t>
            </a:r>
            <a:r>
              <a:rPr sz="3000" spc="-22" baseline="36111" dirty="0">
                <a:latin typeface="Times New Roman"/>
                <a:cs typeface="Times New Roman"/>
              </a:rPr>
              <a:t> </a:t>
            </a:r>
            <a:r>
              <a:rPr sz="3000" i="1" spc="7" baseline="36111" dirty="0">
                <a:latin typeface="Times New Roman"/>
                <a:cs typeface="Times New Roman"/>
              </a:rPr>
              <a:t>x</a:t>
            </a:r>
            <a:r>
              <a:rPr sz="3000" spc="7" baseline="38888" dirty="0">
                <a:latin typeface="Symbol"/>
                <a:cs typeface="Symbol"/>
              </a:rPr>
              <a:t></a:t>
            </a:r>
            <a:r>
              <a:rPr sz="3000" spc="-367" baseline="38888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340904" y="4657136"/>
            <a:ext cx="292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(4)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6" name="object 2"/>
          <p:cNvSpPr txBox="1"/>
          <p:nvPr/>
        </p:nvSpPr>
        <p:spPr>
          <a:xfrm>
            <a:off x="304859" y="5948680"/>
            <a:ext cx="8392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Егер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x</a:t>
            </a:r>
            <a:r>
              <a:rPr sz="1800" baseline="25462" dirty="0">
                <a:latin typeface="Times New Roman"/>
                <a:cs typeface="Times New Roman"/>
              </a:rPr>
              <a:t>/</a:t>
            </a:r>
            <a:r>
              <a:rPr sz="1800" b="1" i="1" dirty="0">
                <a:latin typeface="Times New Roman"/>
                <a:cs typeface="Times New Roman"/>
              </a:rPr>
              <a:t>, y</a:t>
            </a:r>
            <a:r>
              <a:rPr sz="1800" baseline="25462" dirty="0">
                <a:latin typeface="Times New Roman"/>
                <a:cs typeface="Times New Roman"/>
              </a:rPr>
              <a:t>/</a:t>
            </a:r>
            <a:r>
              <a:rPr sz="1800" b="1" i="1" dirty="0">
                <a:latin typeface="Times New Roman"/>
                <a:cs typeface="Times New Roman"/>
              </a:rPr>
              <a:t>, </a:t>
            </a:r>
            <a:r>
              <a:rPr sz="1800" b="1" i="1" spc="-5" dirty="0">
                <a:latin typeface="Times New Roman"/>
                <a:cs typeface="Times New Roman"/>
              </a:rPr>
              <a:t>z</a:t>
            </a:r>
            <a:r>
              <a:rPr sz="1800" spc="-7" baseline="25462" dirty="0">
                <a:latin typeface="Times New Roman"/>
                <a:cs typeface="Times New Roman"/>
              </a:rPr>
              <a:t>/</a:t>
            </a:r>
            <a:r>
              <a:rPr sz="1800" spc="232" baseline="25462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тұрақты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шамалар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болса,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ал</a:t>
            </a:r>
            <a:r>
              <a:rPr sz="1800" spc="45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x, </a:t>
            </a:r>
            <a:r>
              <a:rPr sz="1800" b="1" i="1" spc="-35" dirty="0">
                <a:latin typeface="Times New Roman"/>
                <a:cs typeface="Times New Roman"/>
              </a:rPr>
              <a:t>y,</a:t>
            </a:r>
            <a:r>
              <a:rPr sz="1800" b="1" i="1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z</a:t>
            </a:r>
            <a:r>
              <a:rPr sz="1800" b="1" i="1" spc="2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ағымды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координаттар </a:t>
            </a:r>
            <a:r>
              <a:rPr sz="1800" dirty="0">
                <a:latin typeface="Times New Roman"/>
                <a:cs typeface="Times New Roman"/>
              </a:rPr>
              <a:t>болса,</a:t>
            </a:r>
            <a:r>
              <a:rPr sz="1800" spc="-5" dirty="0">
                <a:latin typeface="Times New Roman"/>
                <a:cs typeface="Times New Roman"/>
              </a:rPr>
              <a:t> сонда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27" name="object 9"/>
          <p:cNvGrpSpPr/>
          <p:nvPr/>
        </p:nvGrpSpPr>
        <p:grpSpPr>
          <a:xfrm>
            <a:off x="3831685" y="6380296"/>
            <a:ext cx="1520190" cy="280035"/>
            <a:chOff x="3831685" y="530698"/>
            <a:chExt cx="1520190" cy="280035"/>
          </a:xfrm>
        </p:grpSpPr>
        <p:sp>
          <p:nvSpPr>
            <p:cNvPr id="28" name="object 10"/>
            <p:cNvSpPr/>
            <p:nvPr/>
          </p:nvSpPr>
          <p:spPr>
            <a:xfrm>
              <a:off x="3836308" y="704641"/>
              <a:ext cx="34290" cy="19685"/>
            </a:xfrm>
            <a:custGeom>
              <a:avLst/>
              <a:gdLst/>
              <a:ahLst/>
              <a:cxnLst/>
              <a:rect l="l" t="t" r="r" b="b"/>
              <a:pathLst>
                <a:path w="34289" h="19684">
                  <a:moveTo>
                    <a:pt x="0" y="19069"/>
                  </a:moveTo>
                  <a:lnTo>
                    <a:pt x="34117" y="0"/>
                  </a:lnTo>
                </a:path>
              </a:pathLst>
            </a:custGeom>
            <a:ln w="92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1"/>
            <p:cNvSpPr/>
            <p:nvPr/>
          </p:nvSpPr>
          <p:spPr>
            <a:xfrm>
              <a:off x="3870426" y="709263"/>
              <a:ext cx="49530" cy="92075"/>
            </a:xfrm>
            <a:custGeom>
              <a:avLst/>
              <a:gdLst/>
              <a:ahLst/>
              <a:cxnLst/>
              <a:rect l="l" t="t" r="r" b="b"/>
              <a:pathLst>
                <a:path w="49529" h="92075">
                  <a:moveTo>
                    <a:pt x="0" y="0"/>
                  </a:moveTo>
                  <a:lnTo>
                    <a:pt x="49152" y="91881"/>
                  </a:lnTo>
                </a:path>
              </a:pathLst>
            </a:custGeom>
            <a:ln w="185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2"/>
            <p:cNvSpPr/>
            <p:nvPr/>
          </p:nvSpPr>
          <p:spPr>
            <a:xfrm>
              <a:off x="3924204" y="535324"/>
              <a:ext cx="62865" cy="266065"/>
            </a:xfrm>
            <a:custGeom>
              <a:avLst/>
              <a:gdLst/>
              <a:ahLst/>
              <a:cxnLst/>
              <a:rect l="l" t="t" r="r" b="b"/>
              <a:pathLst>
                <a:path w="62864" h="266065">
                  <a:moveTo>
                    <a:pt x="0" y="265820"/>
                  </a:moveTo>
                  <a:lnTo>
                    <a:pt x="62451" y="0"/>
                  </a:lnTo>
                </a:path>
              </a:pathLst>
            </a:custGeom>
            <a:ln w="92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3"/>
            <p:cNvSpPr/>
            <p:nvPr/>
          </p:nvSpPr>
          <p:spPr>
            <a:xfrm>
              <a:off x="3986656" y="535323"/>
              <a:ext cx="1365250" cy="0"/>
            </a:xfrm>
            <a:custGeom>
              <a:avLst/>
              <a:gdLst/>
              <a:ahLst/>
              <a:cxnLst/>
              <a:rect l="l" t="t" r="r" b="b"/>
              <a:pathLst>
                <a:path w="1365250">
                  <a:moveTo>
                    <a:pt x="0" y="0"/>
                  </a:moveTo>
                  <a:lnTo>
                    <a:pt x="1364691" y="0"/>
                  </a:lnTo>
                </a:path>
              </a:pathLst>
            </a:custGeom>
            <a:ln w="92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3984602" y="6252883"/>
            <a:ext cx="350520" cy="3365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3000" i="1" spc="30" baseline="-25000" dirty="0">
                <a:latin typeface="Times New Roman"/>
                <a:cs typeface="Times New Roman"/>
              </a:rPr>
              <a:t>X</a:t>
            </a:r>
            <a:r>
              <a:rPr sz="3000" i="1" spc="-150" baseline="-25000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3" name="object 15"/>
          <p:cNvSpPr txBox="1"/>
          <p:nvPr/>
        </p:nvSpPr>
        <p:spPr>
          <a:xfrm>
            <a:off x="3351016" y="6369050"/>
            <a:ext cx="2115820" cy="3365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1017905" algn="l"/>
              </a:tabLst>
            </a:pPr>
            <a:r>
              <a:rPr sz="2000" i="1" spc="20" dirty="0">
                <a:latin typeface="Times New Roman"/>
                <a:cs typeface="Times New Roman"/>
              </a:rPr>
              <a:t>F</a:t>
            </a:r>
            <a:r>
              <a:rPr sz="2000" i="1" spc="135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Symbol"/>
                <a:cs typeface="Symbol"/>
              </a:rPr>
              <a:t>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20" dirty="0">
                <a:latin typeface="Symbol"/>
                <a:cs typeface="Symbol"/>
              </a:rPr>
              <a:t></a:t>
            </a:r>
            <a:r>
              <a:rPr sz="2000" spc="-204" dirty="0">
                <a:latin typeface="Times New Roman"/>
                <a:cs typeface="Times New Roman"/>
              </a:rPr>
              <a:t> </a:t>
            </a:r>
            <a:r>
              <a:rPr sz="2000" i="1" spc="20" dirty="0">
                <a:latin typeface="Times New Roman"/>
                <a:cs typeface="Times New Roman"/>
              </a:rPr>
              <a:t>Y</a:t>
            </a:r>
            <a:r>
              <a:rPr sz="2000" i="1" spc="-180" dirty="0">
                <a:latin typeface="Times New Roman"/>
                <a:cs typeface="Times New Roman"/>
              </a:rPr>
              <a:t> </a:t>
            </a:r>
            <a:r>
              <a:rPr sz="1500" spc="7" baseline="50000" dirty="0">
                <a:latin typeface="Times New Roman"/>
                <a:cs typeface="Times New Roman"/>
              </a:rPr>
              <a:t>2</a:t>
            </a:r>
            <a:r>
              <a:rPr sz="1500" baseline="50000" dirty="0">
                <a:latin typeface="Times New Roman"/>
                <a:cs typeface="Times New Roman"/>
              </a:rPr>
              <a:t> </a:t>
            </a:r>
            <a:r>
              <a:rPr sz="1500" spc="104" baseline="50000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Symbol"/>
                <a:cs typeface="Symbol"/>
              </a:rPr>
              <a:t>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i="1" spc="20" dirty="0">
                <a:latin typeface="Times New Roman"/>
                <a:cs typeface="Times New Roman"/>
              </a:rPr>
              <a:t>Z</a:t>
            </a:r>
            <a:r>
              <a:rPr sz="2000" i="1" spc="-210" dirty="0">
                <a:latin typeface="Times New Roman"/>
                <a:cs typeface="Times New Roman"/>
              </a:rPr>
              <a:t> </a:t>
            </a:r>
            <a:r>
              <a:rPr sz="1500" spc="7" baseline="50000" dirty="0">
                <a:latin typeface="Times New Roman"/>
                <a:cs typeface="Times New Roman"/>
              </a:rPr>
              <a:t>2 </a:t>
            </a:r>
            <a:r>
              <a:rPr sz="2000" spc="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4" name="object 47"/>
          <p:cNvSpPr txBox="1"/>
          <p:nvPr/>
        </p:nvSpPr>
        <p:spPr>
          <a:xfrm>
            <a:off x="8340916" y="6404937"/>
            <a:ext cx="292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 smtClean="0">
                <a:latin typeface="Times New Roman"/>
                <a:cs typeface="Times New Roman"/>
              </a:rPr>
              <a:t>(</a:t>
            </a:r>
            <a:r>
              <a:rPr lang="en-US" sz="1800" dirty="0" smtClean="0">
                <a:latin typeface="Times New Roman"/>
                <a:cs typeface="Times New Roman"/>
              </a:rPr>
              <a:t>5</a:t>
            </a:r>
            <a:r>
              <a:rPr sz="1800" dirty="0" smtClean="0">
                <a:latin typeface="Times New Roman"/>
                <a:cs typeface="Times New Roman"/>
              </a:rPr>
              <a:t>)</a:t>
            </a:r>
            <a:endParaRPr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1317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51568" y="306959"/>
            <a:ext cx="2911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Механикалық</a:t>
            </a:r>
            <a:r>
              <a:rPr sz="1800" b="1" spc="-45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</a:t>
            </a:r>
            <a:endParaRPr sz="1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1738" y="684834"/>
            <a:ext cx="8513661" cy="191398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82550" algn="just">
              <a:lnSpc>
                <a:spcPts val="1939"/>
              </a:lnSpc>
              <a:spcBef>
                <a:spcPts val="345"/>
              </a:spcBef>
              <a:tabLst>
                <a:tab pos="1513840" algn="l"/>
                <a:tab pos="1984375" algn="l"/>
                <a:tab pos="2369820" algn="l"/>
                <a:tab pos="3460115" algn="l"/>
                <a:tab pos="3828415" algn="l"/>
                <a:tab pos="5431790" algn="l"/>
                <a:tab pos="5966460" algn="l"/>
              </a:tabLst>
            </a:pPr>
            <a:r>
              <a:rPr lang="ru-RU" spc="-7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Механикалық</a:t>
            </a:r>
            <a:r>
              <a:rPr lang="ru-RU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модельде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2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қозғалыстағы</a:t>
            </a:r>
            <a:r>
              <a:rPr lang="ru-RU" spc="-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объектілердің</a:t>
            </a:r>
            <a:r>
              <a:rPr lang="ru-RU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pc="-5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</a:t>
            </a:r>
            <a:r>
              <a:rPr lang="ru-RU" spc="-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pc="-5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қасиеттері</a:t>
            </a:r>
            <a:r>
              <a:rPr lang="ru-RU" spc="-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pc="-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pc="-6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  <a:r>
              <a:rPr lang="ru-RU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pc="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pc="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</a:t>
            </a:r>
            <a:r>
              <a:rPr lang="ru-RU" spc="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pc="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күштері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қарастырылады</a:t>
            </a:r>
            <a:r>
              <a:rPr lang="ru-RU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795"/>
              </a:spcBef>
            </a:pPr>
            <a:r>
              <a:rPr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Қолдануы: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 algn="just">
              <a:lnSpc>
                <a:spcPct val="100000"/>
              </a:lnSpc>
              <a:spcBef>
                <a:spcPts val="81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Аспан </a:t>
            </a:r>
            <a:r>
              <a:rPr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денелерінің </a:t>
            </a:r>
            <a:r>
              <a:rPr sz="18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қозғалыстарын </a:t>
            </a:r>
            <a:r>
              <a:rPr sz="1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жақындатып</a:t>
            </a:r>
            <a:r>
              <a:rPr sz="1800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бейнелеу,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 algn="just">
              <a:lnSpc>
                <a:spcPct val="100000"/>
              </a:lnSpc>
              <a:spcBef>
                <a:spcPts val="82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Қозғалыстың </a:t>
            </a:r>
            <a:r>
              <a:rPr sz="18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дәлірек </a:t>
            </a:r>
            <a:r>
              <a:rPr sz="1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әдістерін</a:t>
            </a:r>
            <a:r>
              <a:rPr sz="1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әзірлеу.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4968" y="3823334"/>
            <a:ext cx="8385175" cy="13970"/>
          </a:xfrm>
          <a:custGeom>
            <a:avLst/>
            <a:gdLst/>
            <a:ahLst/>
            <a:cxnLst/>
            <a:rect l="l" t="t" r="r" b="b"/>
            <a:pathLst>
              <a:path w="8385175" h="13970">
                <a:moveTo>
                  <a:pt x="8385048" y="0"/>
                </a:moveTo>
                <a:lnTo>
                  <a:pt x="0" y="0"/>
                </a:lnTo>
                <a:lnTo>
                  <a:pt x="0" y="13716"/>
                </a:lnTo>
                <a:lnTo>
                  <a:pt x="8385048" y="13716"/>
                </a:lnTo>
                <a:lnTo>
                  <a:pt x="8385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1053" y="2690114"/>
            <a:ext cx="8412480" cy="343747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635" algn="just">
              <a:lnSpc>
                <a:spcPts val="1939"/>
              </a:lnSpc>
              <a:spcBef>
                <a:spcPts val="345"/>
              </a:spcBef>
            </a:pPr>
            <a:r>
              <a:rPr sz="18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Аспан </a:t>
            </a:r>
            <a:r>
              <a:rPr sz="1800" b="1" i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механикасының </a:t>
            </a:r>
            <a:r>
              <a:rPr sz="18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есебі: </a:t>
            </a:r>
            <a:r>
              <a:rPr sz="1800" spc="-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 </a:t>
            </a:r>
            <a:r>
              <a:rPr sz="1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механикалық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модельдерді  </a:t>
            </a:r>
            <a:r>
              <a:rPr sz="18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құрастыру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 </a:t>
            </a:r>
            <a:r>
              <a:rPr sz="1800" spc="-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реалды аспан </a:t>
            </a:r>
            <a:r>
              <a:rPr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денелерінің  </a:t>
            </a:r>
            <a:r>
              <a:rPr sz="18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қозғалыстарын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</a:t>
            </a:r>
            <a:r>
              <a:rPr sz="1800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сипаттау.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335" marR="5080">
              <a:lnSpc>
                <a:spcPts val="1939"/>
              </a:lnSpc>
              <a:spcBef>
                <a:spcPts val="1050"/>
              </a:spcBef>
              <a:tabLst>
                <a:tab pos="1980564" algn="l"/>
                <a:tab pos="3174365" algn="l"/>
                <a:tab pos="3666490" algn="l"/>
                <a:tab pos="4894580" algn="l"/>
                <a:tab pos="5927725" algn="l"/>
                <a:tab pos="7256780" algn="l"/>
              </a:tabLst>
            </a:pP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1800" spc="-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	–	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еал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	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	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	</a:t>
            </a:r>
            <a:r>
              <a:rPr sz="1800" spc="-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жү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йес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sz="1800" spc="-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ң  </a:t>
            </a:r>
            <a:r>
              <a:rPr sz="1800" u="heavy" spc="-13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қозғалыстарын </a:t>
            </a:r>
            <a:r>
              <a:rPr sz="1800" u="heavy" spc="-8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жақындатып</a:t>
            </a:r>
            <a:r>
              <a:rPr sz="1800" u="heavy" spc="10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сипаттайды.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60320">
              <a:lnSpc>
                <a:spcPct val="100000"/>
              </a:lnSpc>
              <a:spcBef>
                <a:spcPts val="790"/>
              </a:spcBef>
            </a:pPr>
            <a:r>
              <a:rPr sz="1800" b="1" spc="-13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Қозғалыстардың</a:t>
            </a:r>
            <a:r>
              <a:rPr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95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endParaRPr sz="1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235" indent="-343535">
              <a:lnSpc>
                <a:spcPct val="100000"/>
              </a:lnSpc>
              <a:spcBef>
                <a:spcPts val="815"/>
              </a:spcBef>
              <a:buFont typeface="Wingdings"/>
              <a:buChar char=""/>
              <a:tabLst>
                <a:tab pos="356235" algn="l"/>
                <a:tab pos="356870" algn="l"/>
              </a:tabLst>
            </a:pP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Ілгерілемелі-айналмалы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235" indent="-343535">
              <a:lnSpc>
                <a:spcPct val="100000"/>
              </a:lnSpc>
              <a:spcBef>
                <a:spcPts val="815"/>
              </a:spcBef>
              <a:buFont typeface="Wingdings"/>
              <a:buChar char=""/>
              <a:tabLst>
                <a:tab pos="356235" algn="l"/>
                <a:tab pos="356870" algn="l"/>
              </a:tabLst>
            </a:pP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Салыстырмалы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235" indent="-343535">
              <a:lnSpc>
                <a:spcPct val="100000"/>
              </a:lnSpc>
              <a:spcBef>
                <a:spcPts val="815"/>
              </a:spcBef>
              <a:buFont typeface="Wingdings"/>
              <a:buChar char=""/>
              <a:tabLst>
                <a:tab pos="356235" algn="l"/>
                <a:tab pos="356870" algn="l"/>
              </a:tabLst>
            </a:pP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Барицентрлік </a:t>
            </a:r>
            <a:r>
              <a:rPr sz="1800" spc="-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235" indent="-343535">
              <a:lnSpc>
                <a:spcPct val="100000"/>
              </a:lnSpc>
              <a:spcBef>
                <a:spcPts val="815"/>
              </a:spcBef>
              <a:buFont typeface="Wingdings"/>
              <a:buChar char=""/>
              <a:tabLst>
                <a:tab pos="356235" algn="l"/>
                <a:tab pos="356870" algn="l"/>
              </a:tabLst>
            </a:pPr>
            <a:r>
              <a:rPr sz="18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Жазықтық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235" indent="-343535">
              <a:lnSpc>
                <a:spcPct val="100000"/>
              </a:lnSpc>
              <a:spcBef>
                <a:spcPts val="815"/>
              </a:spcBef>
              <a:buFont typeface="Wingdings"/>
              <a:buChar char=""/>
              <a:tabLst>
                <a:tab pos="356235" algn="l"/>
                <a:tab pos="356870" algn="l"/>
              </a:tabLst>
            </a:pPr>
            <a:r>
              <a:rPr sz="1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Шеңберлік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(айналма)</a:t>
            </a:r>
            <a:r>
              <a:rPr sz="1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1581" y="737949"/>
            <a:ext cx="8411845" cy="369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  <a:tabLst>
                <a:tab pos="708025" algn="l"/>
                <a:tab pos="1559560" algn="l"/>
                <a:tab pos="3124835" algn="l"/>
                <a:tab pos="4394200" algn="l"/>
                <a:tab pos="4997450" algn="l"/>
                <a:tab pos="6422390" algn="l"/>
                <a:tab pos="7717790" algn="l"/>
              </a:tabLst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	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	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sz="1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sz="1800" spc="-6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ң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	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	</a:t>
            </a:r>
            <a:r>
              <a:rPr sz="1800" spc="-7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	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	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ілгерілемелі-айналмалы </a:t>
            </a:r>
            <a:r>
              <a:rPr sz="1800" b="1" i="1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sz="1800" spc="-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айтады.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715" indent="-635">
              <a:lnSpc>
                <a:spcPct val="100000"/>
              </a:lnSpc>
              <a:spcBef>
                <a:spcPts val="1030"/>
              </a:spcBef>
              <a:tabLst>
                <a:tab pos="513715" algn="l"/>
                <a:tab pos="1231900" algn="l"/>
                <a:tab pos="2494915" algn="l"/>
                <a:tab pos="3176270" algn="l"/>
                <a:tab pos="4011929" algn="l"/>
                <a:tab pos="4952365" algn="l"/>
                <a:tab pos="5456555" algn="l"/>
                <a:tab pos="6532245" algn="l"/>
                <a:tab pos="7366000" algn="l"/>
              </a:tabLst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Екі	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	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еб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	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	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spc="-2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spc="-4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ж</a:t>
            </a:r>
            <a:r>
              <a:rPr sz="1800" spc="-7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	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	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sz="1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sz="1800" spc="-6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ң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	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sz="1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орналасса </a:t>
            </a:r>
            <a:r>
              <a:rPr sz="18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салыстырмалы </a:t>
            </a:r>
            <a:r>
              <a:rPr sz="1800" b="1" i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қозғалысты</a:t>
            </a:r>
            <a:r>
              <a:rPr sz="1800" b="1" i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қарастырады.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350">
              <a:lnSpc>
                <a:spcPct val="100000"/>
              </a:lnSpc>
              <a:spcBef>
                <a:spcPts val="1030"/>
              </a:spcBef>
              <a:tabLst>
                <a:tab pos="488315" algn="l"/>
                <a:tab pos="1178560" algn="l"/>
                <a:tab pos="2416175" algn="l"/>
                <a:tab pos="3071495" algn="l"/>
                <a:tab pos="4127500" algn="l"/>
                <a:tab pos="5043170" algn="l"/>
                <a:tab pos="5509260" algn="l"/>
                <a:tab pos="6557645" algn="l"/>
                <a:tab pos="7364095" algn="l"/>
              </a:tabLst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Екі	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	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еб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	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	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	ж</a:t>
            </a:r>
            <a:r>
              <a:rPr sz="1800" spc="-4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sz="1800" spc="-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	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	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sz="1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sz="1800" spc="-6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ң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	ц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sz="1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орналасса </a:t>
            </a:r>
            <a:r>
              <a:rPr sz="18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барицентрлік </a:t>
            </a:r>
            <a:r>
              <a:rPr sz="1800" b="1" i="1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sz="1800" spc="-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айтамыз.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335" marR="6985" indent="-1270">
              <a:lnSpc>
                <a:spcPct val="100000"/>
              </a:lnSpc>
              <a:spcBef>
                <a:spcPts val="1035"/>
              </a:spcBef>
              <a:tabLst>
                <a:tab pos="669925" algn="l"/>
                <a:tab pos="1551940" algn="l"/>
                <a:tab pos="2148205" algn="l"/>
                <a:tab pos="2886075" algn="l"/>
                <a:tab pos="4772660" algn="l"/>
                <a:tab pos="6595745" algn="l"/>
              </a:tabLst>
            </a:pPr>
            <a:r>
              <a:rPr sz="1800" spc="-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sz="1800" spc="-3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	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	к</a:t>
            </a:r>
            <a:r>
              <a:rPr sz="1800" spc="-3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өп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ате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иалд</a:t>
            </a:r>
            <a:r>
              <a:rPr sz="1800" spc="-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1800" spc="-4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spc="-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лер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sz="1800" spc="-6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ң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1800" spc="-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</a:t>
            </a:r>
            <a:r>
              <a:rPr sz="1800" spc="-9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ыс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арын  </a:t>
            </a:r>
            <a:r>
              <a:rPr sz="1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қарастыратын </a:t>
            </a:r>
            <a:r>
              <a:rPr sz="1800" b="1" i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жазықтық</a:t>
            </a:r>
            <a:r>
              <a:rPr sz="1800" b="1" i="1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i="1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</a:t>
            </a:r>
            <a:r>
              <a:rPr sz="1800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">
              <a:lnSpc>
                <a:spcPct val="100000"/>
              </a:lnSpc>
              <a:spcBef>
                <a:spcPts val="1030"/>
              </a:spcBef>
              <a:tabLst>
                <a:tab pos="1301115" algn="l"/>
                <a:tab pos="1826895" algn="l"/>
                <a:tab pos="3419475" algn="l"/>
                <a:tab pos="4634230" algn="l"/>
                <a:tab pos="5160010" algn="l"/>
                <a:tab pos="5877560" algn="l"/>
                <a:tab pos="6985634" algn="l"/>
              </a:tabLst>
            </a:pP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Шектеулі	</a:t>
            </a:r>
            <a:r>
              <a:rPr sz="1800" spc="-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үш	</a:t>
            </a:r>
            <a:r>
              <a:rPr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денелерінің	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есебінде	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екі	</a:t>
            </a:r>
            <a:r>
              <a:rPr sz="1800" spc="-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ғана	</a:t>
            </a:r>
            <a:r>
              <a:rPr sz="1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дененің	</a:t>
            </a:r>
            <a:r>
              <a:rPr sz="1800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қозғалысын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335">
              <a:lnSpc>
                <a:spcPct val="100000"/>
              </a:lnSpc>
            </a:pPr>
            <a:r>
              <a:rPr sz="1800" b="1" i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шеңберлік </a:t>
            </a:r>
            <a:r>
              <a:rPr sz="1800" b="1" i="1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sz="18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қарастырады.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98370">
              <a:lnSpc>
                <a:spcPct val="100000"/>
              </a:lnSpc>
              <a:spcBef>
                <a:spcPts val="1030"/>
              </a:spcBef>
            </a:pPr>
            <a:r>
              <a:rPr sz="1800" b="1" spc="-8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Бақылау. </a:t>
            </a:r>
            <a:r>
              <a:rPr sz="1800" b="1" spc="-35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Өлшенетін</a:t>
            </a:r>
            <a:r>
              <a:rPr sz="1800" b="1" spc="6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шамалар</a:t>
            </a:r>
            <a:endParaRPr sz="1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267" y="4541396"/>
            <a:ext cx="1950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6619" algn="l"/>
              </a:tabLst>
            </a:pP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	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04015" y="4541396"/>
            <a:ext cx="5215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8225" algn="l"/>
                <a:tab pos="2063750" algn="l"/>
                <a:tab pos="3298190" algn="l"/>
                <a:tab pos="3583304" algn="l"/>
              </a:tabLst>
            </a:pP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	</a:t>
            </a:r>
            <a:r>
              <a:rPr sz="18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	</a:t>
            </a:r>
            <a:r>
              <a:rPr sz="1800" b="1" i="1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	</a:t>
            </a:r>
            <a:r>
              <a:rPr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sz="1800" b="1" i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бақылаулар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68800" y="4541396"/>
            <a:ext cx="9442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</a:t>
            </a:r>
            <a:r>
              <a:rPr sz="1800" spc="-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ылы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9674" y="4843378"/>
            <a:ext cx="81347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алынады. </a:t>
            </a:r>
            <a:r>
              <a:rPr sz="1800" b="1" i="1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kk-KZ" sz="1800" spc="-2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шамалар өлшенеді. Өлшеулерді  әртүрлі құралдар мен қондырғылар  арқылы  жасайды. 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886</Words>
  <Application>Microsoft Office PowerPoint</Application>
  <PresentationFormat>Экран (4:3)</PresentationFormat>
  <Paragraphs>129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Europe_Ext_KZ</vt:lpstr>
      <vt:lpstr>Symbol</vt:lpstr>
      <vt:lpstr>Times New Roman</vt:lpstr>
      <vt:lpstr>Verdana</vt:lpstr>
      <vt:lpstr>Wingdings</vt:lpstr>
      <vt:lpstr>Тема Office</vt:lpstr>
      <vt:lpstr>MathType 7.0 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Тартылыс теориясының  негізгі түсініктері</vt:lpstr>
      <vt:lpstr>Презентация PowerPoint</vt:lpstr>
      <vt:lpstr>Презентация PowerPoint</vt:lpstr>
      <vt:lpstr>Презентация PowerPoint</vt:lpstr>
      <vt:lpstr>Презентация PowerPoint</vt:lpstr>
      <vt:lpstr>Дененің ілгерілемелі қозғалысы</vt:lpstr>
      <vt:lpstr>Дененің ілгерілемелі қозғалысы</vt:lpstr>
      <vt:lpstr>Ілгерілемелі қозғалыстың қасиетін  сипаттайтын теорема</vt:lpstr>
      <vt:lpstr>ДЕНЕНІҢ АЙНАЛМАЛЫ ҚОЗҒАЛЫСЫ (Дененің бекітілген ості айнала қозғалуы)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АСПАН МЕХАНИКАСЫ</dc:title>
  <dc:creator>Алимгазинова Назгуль</dc:creator>
  <cp:lastModifiedBy>Mike</cp:lastModifiedBy>
  <cp:revision>16</cp:revision>
  <cp:lastPrinted>2021-09-07T07:24:57Z</cp:lastPrinted>
  <dcterms:created xsi:type="dcterms:W3CDTF">2021-09-07T06:28:12Z</dcterms:created>
  <dcterms:modified xsi:type="dcterms:W3CDTF">2022-01-25T16:35:53Z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2015-09-17T00:00:00Z</vt:filetime>
  </property>
  <property fmtid="{D5CDD505-2E9C-101B-9397-08002B2CF9AE}" pid="3" name="Creator">
    <vt:lpwstr>Acrobat PDFMaker 9.0 для PowerPoint</vt:lpwstr>
  </property>
  <property fmtid="{D5CDD505-2E9C-101B-9397-08002B2CF9AE}" pid="4" name="LastSaved">
    <vt:filetime>2021-09-07T00:00:00Z</vt:filetime>
  </property>
</Properties>
</file>